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sldIdLst>
    <p:sldId id="311"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mma-Jayne Turner" initials="ET" lastIdx="21" clrIdx="0">
    <p:extLst>
      <p:ext uri="{19B8F6BF-5375-455C-9EA6-DF929625EA0E}">
        <p15:presenceInfo xmlns:p15="http://schemas.microsoft.com/office/powerpoint/2012/main" userId="S::emma-jayne.turner@y-e.org.uk::d94aec55-1b1a-4682-8672-433cac33ce79" providerId="AD"/>
      </p:ext>
    </p:extLst>
  </p:cmAuthor>
  <p:cmAuthor id="2" name="Chloe Shuttlewood" initials="CS" lastIdx="18" clrIdx="1">
    <p:extLst>
      <p:ext uri="{19B8F6BF-5375-455C-9EA6-DF929625EA0E}">
        <p15:presenceInfo xmlns:p15="http://schemas.microsoft.com/office/powerpoint/2012/main" userId="S::chloe.shuttlewood@y-e.org.uk::d54142b5-145a-4f78-a2be-2b3db04d1597" providerId="AD"/>
      </p:ext>
    </p:extLst>
  </p:cmAuthor>
  <p:cmAuthor id="3" name="Jennifer Craven" initials="JC" lastIdx="39" clrIdx="2">
    <p:extLst>
      <p:ext uri="{19B8F6BF-5375-455C-9EA6-DF929625EA0E}">
        <p15:presenceInfo xmlns:p15="http://schemas.microsoft.com/office/powerpoint/2012/main" userId="S::jennifer.craven@salfordcc.ac.uk::5aace934-d1f4-464a-bfcb-5a37b96fa69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03C"/>
    <a:srgbClr val="FDD99D"/>
    <a:srgbClr val="7D2378"/>
    <a:srgbClr val="213F85"/>
    <a:srgbClr val="EDDFED"/>
    <a:srgbClr val="85D0F4"/>
    <a:srgbClr val="A41A3E"/>
    <a:srgbClr val="BCBFE1"/>
    <a:srgbClr val="FADECD"/>
    <a:srgbClr val="FFF6D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687"/>
    <p:restoredTop sz="96327"/>
  </p:normalViewPr>
  <p:slideViewPr>
    <p:cSldViewPr snapToGrid="0" snapToObjects="1">
      <p:cViewPr varScale="1">
        <p:scale>
          <a:sx n="86" d="100"/>
          <a:sy n="86" d="100"/>
        </p:scale>
        <p:origin x="758" y="48"/>
      </p:cViewPr>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presProps" Target="presProps.xml"/><Relationship Id="rId5" Type="http://schemas.openxmlformats.org/officeDocument/2006/relationships/slide" Target="slides/slide1.xml"/><Relationship Id="rId61" Type="http://schemas.openxmlformats.org/officeDocument/2006/relationships/tableStyles" Target="tableStyle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commentAuthors" Target="commentAuthor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loe Shuttlewood" userId="d54142b5-145a-4f78-a2be-2b3db04d1597" providerId="ADAL" clId="{6F6186C7-9903-4DB0-B760-F46B7066B6CA}"/>
    <pc:docChg chg="custSel modSld">
      <pc:chgData name="Chloe Shuttlewood" userId="d54142b5-145a-4f78-a2be-2b3db04d1597" providerId="ADAL" clId="{6F6186C7-9903-4DB0-B760-F46B7066B6CA}" dt="2021-01-06T14:29:41.014" v="32"/>
      <pc:docMkLst>
        <pc:docMk/>
      </pc:docMkLst>
      <pc:sldChg chg="addCm modCm">
        <pc:chgData name="Chloe Shuttlewood" userId="d54142b5-145a-4f78-a2be-2b3db04d1597" providerId="ADAL" clId="{6F6186C7-9903-4DB0-B760-F46B7066B6CA}" dt="2021-01-06T14:21:04.654" v="2"/>
        <pc:sldMkLst>
          <pc:docMk/>
          <pc:sldMk cId="1946165299" sldId="261"/>
        </pc:sldMkLst>
      </pc:sldChg>
      <pc:sldChg chg="addCm modCm">
        <pc:chgData name="Chloe Shuttlewood" userId="d54142b5-145a-4f78-a2be-2b3db04d1597" providerId="ADAL" clId="{6F6186C7-9903-4DB0-B760-F46B7066B6CA}" dt="2021-01-06T14:26:40.447" v="17"/>
        <pc:sldMkLst>
          <pc:docMk/>
          <pc:sldMk cId="3651913707" sldId="265"/>
        </pc:sldMkLst>
      </pc:sldChg>
      <pc:sldChg chg="addCm modCm">
        <pc:chgData name="Chloe Shuttlewood" userId="d54142b5-145a-4f78-a2be-2b3db04d1597" providerId="ADAL" clId="{6F6186C7-9903-4DB0-B760-F46B7066B6CA}" dt="2021-01-06T14:22:08.798" v="5"/>
        <pc:sldMkLst>
          <pc:docMk/>
          <pc:sldMk cId="3688045317" sldId="268"/>
        </pc:sldMkLst>
      </pc:sldChg>
      <pc:sldChg chg="addCm modCm">
        <pc:chgData name="Chloe Shuttlewood" userId="d54142b5-145a-4f78-a2be-2b3db04d1597" providerId="ADAL" clId="{6F6186C7-9903-4DB0-B760-F46B7066B6CA}" dt="2021-01-06T14:22:44.060" v="8"/>
        <pc:sldMkLst>
          <pc:docMk/>
          <pc:sldMk cId="3867643356" sldId="274"/>
        </pc:sldMkLst>
      </pc:sldChg>
      <pc:sldChg chg="addCm modCm">
        <pc:chgData name="Chloe Shuttlewood" userId="d54142b5-145a-4f78-a2be-2b3db04d1597" providerId="ADAL" clId="{6F6186C7-9903-4DB0-B760-F46B7066B6CA}" dt="2021-01-06T14:27:20.006" v="20"/>
        <pc:sldMkLst>
          <pc:docMk/>
          <pc:sldMk cId="3615460535" sldId="282"/>
        </pc:sldMkLst>
      </pc:sldChg>
      <pc:sldChg chg="addCm modCm">
        <pc:chgData name="Chloe Shuttlewood" userId="d54142b5-145a-4f78-a2be-2b3db04d1597" providerId="ADAL" clId="{6F6186C7-9903-4DB0-B760-F46B7066B6CA}" dt="2021-01-06T14:24:46.093" v="11"/>
        <pc:sldMkLst>
          <pc:docMk/>
          <pc:sldMk cId="2493276578" sldId="299"/>
        </pc:sldMkLst>
      </pc:sldChg>
      <pc:sldChg chg="addCm modCm">
        <pc:chgData name="Chloe Shuttlewood" userId="d54142b5-145a-4f78-a2be-2b3db04d1597" providerId="ADAL" clId="{6F6186C7-9903-4DB0-B760-F46B7066B6CA}" dt="2021-01-06T14:25:20.379" v="14"/>
        <pc:sldMkLst>
          <pc:docMk/>
          <pc:sldMk cId="770394612" sldId="302"/>
        </pc:sldMkLst>
      </pc:sldChg>
      <pc:sldChg chg="addCm modCm">
        <pc:chgData name="Chloe Shuttlewood" userId="d54142b5-145a-4f78-a2be-2b3db04d1597" providerId="ADAL" clId="{6F6186C7-9903-4DB0-B760-F46B7066B6CA}" dt="2021-01-06T14:28:18.365" v="23"/>
        <pc:sldMkLst>
          <pc:docMk/>
          <pc:sldMk cId="3285885065" sldId="303"/>
        </pc:sldMkLst>
      </pc:sldChg>
      <pc:sldChg chg="addCm modCm">
        <pc:chgData name="Chloe Shuttlewood" userId="d54142b5-145a-4f78-a2be-2b3db04d1597" providerId="ADAL" clId="{6F6186C7-9903-4DB0-B760-F46B7066B6CA}" dt="2021-01-06T14:28:37.012" v="26"/>
        <pc:sldMkLst>
          <pc:docMk/>
          <pc:sldMk cId="1860024171" sldId="305"/>
        </pc:sldMkLst>
      </pc:sldChg>
      <pc:sldChg chg="addCm modCm">
        <pc:chgData name="Chloe Shuttlewood" userId="d54142b5-145a-4f78-a2be-2b3db04d1597" providerId="ADAL" clId="{6F6186C7-9903-4DB0-B760-F46B7066B6CA}" dt="2021-01-06T14:29:26.420" v="29"/>
        <pc:sldMkLst>
          <pc:docMk/>
          <pc:sldMk cId="1218205583" sldId="307"/>
        </pc:sldMkLst>
      </pc:sldChg>
      <pc:sldChg chg="addCm modCm">
        <pc:chgData name="Chloe Shuttlewood" userId="d54142b5-145a-4f78-a2be-2b3db04d1597" providerId="ADAL" clId="{6F6186C7-9903-4DB0-B760-F46B7066B6CA}" dt="2021-01-06T14:29:41.014" v="32"/>
        <pc:sldMkLst>
          <pc:docMk/>
          <pc:sldMk cId="3093459172" sldId="309"/>
        </pc:sldMkLst>
      </pc:sldChg>
    </pc:docChg>
  </pc:docChgLst>
  <pc:docChgLst>
    <pc:chgData name="Chloe Shuttlewood" userId="d54142b5-145a-4f78-a2be-2b3db04d1597" providerId="ADAL" clId="{7CF46922-5C67-4D52-9A4E-0E761126E5EE}"/>
    <pc:docChg chg="custSel">
      <pc:chgData name="Chloe Shuttlewood" userId="d54142b5-145a-4f78-a2be-2b3db04d1597" providerId="ADAL" clId="{7CF46922-5C67-4D52-9A4E-0E761126E5EE}" dt="2021-06-28T13:21:29.667" v="2" actId="1592"/>
      <pc:docMkLst>
        <pc:docMk/>
      </pc:docMkLst>
      <pc:sldChg chg="delCm">
        <pc:chgData name="Chloe Shuttlewood" userId="d54142b5-145a-4f78-a2be-2b3db04d1597" providerId="ADAL" clId="{7CF46922-5C67-4D52-9A4E-0E761126E5EE}" dt="2021-06-28T13:21:24.116" v="0" actId="1592"/>
        <pc:sldMkLst>
          <pc:docMk/>
          <pc:sldMk cId="1946165299" sldId="261"/>
        </pc:sldMkLst>
      </pc:sldChg>
      <pc:sldChg chg="delCm">
        <pc:chgData name="Chloe Shuttlewood" userId="d54142b5-145a-4f78-a2be-2b3db04d1597" providerId="ADAL" clId="{7CF46922-5C67-4D52-9A4E-0E761126E5EE}" dt="2021-06-28T13:21:26.194" v="1" actId="1592"/>
        <pc:sldMkLst>
          <pc:docMk/>
          <pc:sldMk cId="3651913707" sldId="265"/>
        </pc:sldMkLst>
      </pc:sldChg>
      <pc:sldChg chg="delCm">
        <pc:chgData name="Chloe Shuttlewood" userId="d54142b5-145a-4f78-a2be-2b3db04d1597" providerId="ADAL" clId="{7CF46922-5C67-4D52-9A4E-0E761126E5EE}" dt="2021-06-28T13:21:29.667" v="2" actId="1592"/>
        <pc:sldMkLst>
          <pc:docMk/>
          <pc:sldMk cId="3688045317" sldId="268"/>
        </pc:sldMkLst>
      </pc:sldChg>
    </pc:docChg>
  </pc:docChgLst>
</pc:chgInfo>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8" Type="http://schemas.openxmlformats.org/officeDocument/2006/relationships/slide" Target="../slides/slide32.xml"/><Relationship Id="rId3" Type="http://schemas.openxmlformats.org/officeDocument/2006/relationships/slide" Target="../slides/slide7.xml"/><Relationship Id="rId7" Type="http://schemas.openxmlformats.org/officeDocument/2006/relationships/slide" Target="../slides/slide29.xml"/><Relationship Id="rId12" Type="http://schemas.openxmlformats.org/officeDocument/2006/relationships/slide" Target="../slides/slide47.xml"/><Relationship Id="rId2" Type="http://schemas.openxmlformats.org/officeDocument/2006/relationships/slide" Target="../slides/slide2.xml"/><Relationship Id="rId1" Type="http://schemas.openxmlformats.org/officeDocument/2006/relationships/slideMaster" Target="../slideMasters/slideMaster1.xml"/><Relationship Id="rId6" Type="http://schemas.openxmlformats.org/officeDocument/2006/relationships/slide" Target="../slides/slide21.xml"/><Relationship Id="rId11" Type="http://schemas.openxmlformats.org/officeDocument/2006/relationships/slide" Target="../slides/slide45.xml"/><Relationship Id="rId5" Type="http://schemas.openxmlformats.org/officeDocument/2006/relationships/slide" Target="../slides/slide16.xml"/><Relationship Id="rId10" Type="http://schemas.openxmlformats.org/officeDocument/2006/relationships/slide" Target="../slides/slide43.xml"/><Relationship Id="rId4" Type="http://schemas.openxmlformats.org/officeDocument/2006/relationships/slide" Target="../slides/slide13.xml"/><Relationship Id="rId9" Type="http://schemas.openxmlformats.org/officeDocument/2006/relationships/slide" Target="../slides/slide38.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6.emf"/><Relationship Id="rId1" Type="http://schemas.openxmlformats.org/officeDocument/2006/relationships/slideMaster" Target="../slideMasters/slideMaster1.xml"/><Relationship Id="rId4" Type="http://schemas.openxmlformats.org/officeDocument/2006/relationships/image" Target="../media/image12.emf"/></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7.emf"/><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6.emf"/><Relationship Id="rId1" Type="http://schemas.openxmlformats.org/officeDocument/2006/relationships/slideMaster" Target="../slideMasters/slideMaster1.xml"/><Relationship Id="rId4" Type="http://schemas.openxmlformats.org/officeDocument/2006/relationships/image" Target="../media/image12.emf"/></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Master" Target="../slideMasters/slideMaster1.xml"/><Relationship Id="rId5" Type="http://schemas.openxmlformats.org/officeDocument/2006/relationships/image" Target="../media/image7.emf"/><Relationship Id="rId4" Type="http://schemas.openxmlformats.org/officeDocument/2006/relationships/image" Target="../media/image6.emf"/></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17.emf"/><Relationship Id="rId1" Type="http://schemas.openxmlformats.org/officeDocument/2006/relationships/slideMaster" Target="../slideMasters/slideMaster1.xml"/><Relationship Id="rId4" Type="http://schemas.openxmlformats.org/officeDocument/2006/relationships/image" Target="../media/image26.emf"/></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8.emf"/><Relationship Id="rId1" Type="http://schemas.openxmlformats.org/officeDocument/2006/relationships/slideMaster" Target="../slideMasters/slideMaster1.xml"/><Relationship Id="rId5" Type="http://schemas.openxmlformats.org/officeDocument/2006/relationships/image" Target="../media/image9.emf"/><Relationship Id="rId4" Type="http://schemas.openxmlformats.org/officeDocument/2006/relationships/image" Target="../media/image6.emf"/></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4.emf"/><Relationship Id="rId1" Type="http://schemas.openxmlformats.org/officeDocument/2006/relationships/slideMaster" Target="../slideMasters/slideMaster1.xml"/><Relationship Id="rId6" Type="http://schemas.openxmlformats.org/officeDocument/2006/relationships/image" Target="../media/image12.emf"/><Relationship Id="rId5" Type="http://schemas.openxmlformats.org/officeDocument/2006/relationships/image" Target="../media/image11.emf"/><Relationship Id="rId4" Type="http://schemas.openxmlformats.org/officeDocument/2006/relationships/image" Target="../media/image10.emf"/></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C71B0665-F412-E142-B3FF-660B49DD37BC}"/>
              </a:ext>
            </a:extLst>
          </p:cNvPr>
          <p:cNvSpPr/>
          <p:nvPr userDrawn="1"/>
        </p:nvSpPr>
        <p:spPr>
          <a:xfrm>
            <a:off x="0" y="-8211"/>
            <a:ext cx="12192001" cy="6219825"/>
          </a:xfrm>
          <a:prstGeom prst="rect">
            <a:avLst/>
          </a:prstGeom>
          <a:solidFill>
            <a:srgbClr val="BCBF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descr="A close - up of a logo&#10;&#10;Description automatically generated with low confidence">
            <a:extLst>
              <a:ext uri="{FF2B5EF4-FFF2-40B4-BE49-F238E27FC236}">
                <a16:creationId xmlns:a16="http://schemas.microsoft.com/office/drawing/2014/main" id="{ADE410FF-B22E-F440-84BD-2A3912CEE432}"/>
              </a:ext>
            </a:extLst>
          </p:cNvPr>
          <p:cNvPicPr>
            <a:picLocks noChangeAspect="1"/>
          </p:cNvPicPr>
          <p:nvPr userDrawn="1"/>
        </p:nvPicPr>
        <p:blipFill>
          <a:blip r:embed="rId2"/>
          <a:stretch>
            <a:fillRect/>
          </a:stretch>
        </p:blipFill>
        <p:spPr>
          <a:xfrm>
            <a:off x="6955404" y="2475063"/>
            <a:ext cx="4884480" cy="4059744"/>
          </a:xfrm>
          <a:prstGeom prst="rect">
            <a:avLst/>
          </a:prstGeom>
        </p:spPr>
      </p:pic>
      <p:sp>
        <p:nvSpPr>
          <p:cNvPr id="16" name="Rectangle 15">
            <a:extLst>
              <a:ext uri="{FF2B5EF4-FFF2-40B4-BE49-F238E27FC236}">
                <a16:creationId xmlns:a16="http://schemas.microsoft.com/office/drawing/2014/main" id="{A024BB25-D97D-1A4F-A085-62C89EA1A5F9}"/>
              </a:ext>
            </a:extLst>
          </p:cNvPr>
          <p:cNvSpPr/>
          <p:nvPr userDrawn="1"/>
        </p:nvSpPr>
        <p:spPr>
          <a:xfrm>
            <a:off x="466744" y="-9808"/>
            <a:ext cx="6046891" cy="28711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6/28/2021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7" name="TextBox 6">
            <a:extLst>
              <a:ext uri="{FF2B5EF4-FFF2-40B4-BE49-F238E27FC236}">
                <a16:creationId xmlns:a16="http://schemas.microsoft.com/office/drawing/2014/main" id="{252253B2-4574-7746-8155-B43E07F5259E}"/>
              </a:ext>
            </a:extLst>
          </p:cNvPr>
          <p:cNvSpPr txBox="1"/>
          <p:nvPr userDrawn="1"/>
        </p:nvSpPr>
        <p:spPr>
          <a:xfrm>
            <a:off x="708607" y="84575"/>
            <a:ext cx="6343353" cy="1384995"/>
          </a:xfrm>
          <a:prstGeom prst="rect">
            <a:avLst/>
          </a:prstGeom>
          <a:noFill/>
        </p:spPr>
        <p:txBody>
          <a:bodyPr wrap="square" rtlCol="0">
            <a:spAutoFit/>
          </a:bodyPr>
          <a:lstStyle/>
          <a:p>
            <a:r>
              <a:rPr lang="en-GB" sz="6600" b="1" dirty="0">
                <a:solidFill>
                  <a:srgbClr val="7D2378"/>
                </a:solidFill>
                <a:latin typeface="Futura" panose="020B0602020204020303" pitchFamily="34" charset="-79"/>
                <a:cs typeface="Futura" panose="020B0602020204020303" pitchFamily="34" charset="-79"/>
              </a:rPr>
              <a:t>SECURITY </a:t>
            </a:r>
          </a:p>
          <a:p>
            <a:endParaRPr lang="en-US" dirty="0"/>
          </a:p>
        </p:txBody>
      </p:sp>
      <p:sp>
        <p:nvSpPr>
          <p:cNvPr id="8" name="Rectangle 7">
            <a:extLst>
              <a:ext uri="{FF2B5EF4-FFF2-40B4-BE49-F238E27FC236}">
                <a16:creationId xmlns:a16="http://schemas.microsoft.com/office/drawing/2014/main" id="{67CA7545-F5C7-EF4F-BDF4-7F87A6F51527}"/>
              </a:ext>
            </a:extLst>
          </p:cNvPr>
          <p:cNvSpPr/>
          <p:nvPr userDrawn="1"/>
        </p:nvSpPr>
        <p:spPr>
          <a:xfrm>
            <a:off x="0" y="6211614"/>
            <a:ext cx="12192000" cy="646386"/>
          </a:xfrm>
          <a:prstGeom prst="rect">
            <a:avLst/>
          </a:prstGeom>
          <a:solidFill>
            <a:srgbClr val="213F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13F85"/>
              </a:solidFill>
            </a:endParaRPr>
          </a:p>
        </p:txBody>
      </p:sp>
      <p:sp>
        <p:nvSpPr>
          <p:cNvPr id="10" name="Rounded Rectangle 9">
            <a:extLst>
              <a:ext uri="{FF2B5EF4-FFF2-40B4-BE49-F238E27FC236}">
                <a16:creationId xmlns:a16="http://schemas.microsoft.com/office/drawing/2014/main" id="{9A4F97B2-CE41-CC48-9939-75C7E1A0A369}"/>
              </a:ext>
            </a:extLst>
          </p:cNvPr>
          <p:cNvSpPr/>
          <p:nvPr userDrawn="1"/>
        </p:nvSpPr>
        <p:spPr>
          <a:xfrm>
            <a:off x="-436111" y="3082957"/>
            <a:ext cx="7635808" cy="2952376"/>
          </a:xfrm>
          <a:prstGeom prst="roundRect">
            <a:avLst/>
          </a:prstGeom>
          <a:solidFill>
            <a:srgbClr val="0049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B7CBFC95-C3AF-FB44-97BE-8A401B9A6973}"/>
              </a:ext>
            </a:extLst>
          </p:cNvPr>
          <p:cNvSpPr/>
          <p:nvPr userDrawn="1"/>
        </p:nvSpPr>
        <p:spPr>
          <a:xfrm>
            <a:off x="951166" y="3234281"/>
            <a:ext cx="4030718" cy="954107"/>
          </a:xfrm>
          <a:prstGeom prst="rect">
            <a:avLst/>
          </a:prstGeom>
        </p:spPr>
        <p:txBody>
          <a:bodyPr wrap="square">
            <a:spAutoFit/>
          </a:bodyPr>
          <a:lstStyle/>
          <a:p>
            <a:r>
              <a:rPr lang="en-GB" sz="2800" dirty="0">
                <a:solidFill>
                  <a:schemeClr val="bg1"/>
                </a:solidFill>
                <a:effectLst/>
                <a:latin typeface="Futura Medium" panose="020B0602020204020303" pitchFamily="34" charset="-79"/>
                <a:cs typeface="Futura Medium" panose="020B0602020204020303" pitchFamily="34" charset="-79"/>
              </a:rPr>
              <a:t>DID YOU KNOW?</a:t>
            </a:r>
          </a:p>
          <a:p>
            <a:endParaRPr lang="en-GB" sz="2800" dirty="0">
              <a:solidFill>
                <a:schemeClr val="bg1"/>
              </a:solidFill>
              <a:effectLst/>
              <a:latin typeface="Futura Medium" panose="020B0602020204020303" pitchFamily="34" charset="-79"/>
              <a:cs typeface="Futura Medium" panose="020B0602020204020303" pitchFamily="34" charset="-79"/>
            </a:endParaRPr>
          </a:p>
        </p:txBody>
      </p:sp>
      <p:sp>
        <p:nvSpPr>
          <p:cNvPr id="12" name="Rectangle 11">
            <a:extLst>
              <a:ext uri="{FF2B5EF4-FFF2-40B4-BE49-F238E27FC236}">
                <a16:creationId xmlns:a16="http://schemas.microsoft.com/office/drawing/2014/main" id="{1FBCC6F7-8AA3-B845-B5EC-9FC99121D75B}"/>
              </a:ext>
            </a:extLst>
          </p:cNvPr>
          <p:cNvSpPr/>
          <p:nvPr userDrawn="1"/>
        </p:nvSpPr>
        <p:spPr>
          <a:xfrm>
            <a:off x="332349" y="3910917"/>
            <a:ext cx="6525652" cy="2031325"/>
          </a:xfrm>
          <a:prstGeom prst="rect">
            <a:avLst/>
          </a:prstGeom>
        </p:spPr>
        <p:txBody>
          <a:bodyPr wrap="square">
            <a:spAutoFit/>
          </a:bodyPr>
          <a:lstStyle/>
          <a:p>
            <a:r>
              <a:rPr lang="en-GB" sz="1800" b="1" kern="1200" dirty="0">
                <a:solidFill>
                  <a:schemeClr val="bg1"/>
                </a:solidFill>
                <a:effectLst/>
                <a:latin typeface="FUTURA MEDIUM" panose="020B0602020204020303" pitchFamily="34" charset="-79"/>
                <a:ea typeface="+mn-ea"/>
                <a:cs typeface="FUTURA MEDIUM" panose="020B0602020204020303" pitchFamily="34" charset="-79"/>
              </a:rPr>
              <a:t>In the UK in 2019:</a:t>
            </a:r>
            <a:endParaRPr lang="en-GB" sz="1800" kern="1200" dirty="0">
              <a:solidFill>
                <a:schemeClr val="bg1"/>
              </a:solidFill>
              <a:effectLst/>
              <a:latin typeface="Futura Medium" panose="020B0602020204020303" pitchFamily="34" charset="-79"/>
              <a:ea typeface="+mn-ea"/>
              <a:cs typeface="Futura Medium" panose="020B0602020204020303" pitchFamily="34" charset="-79"/>
            </a:endParaRPr>
          </a:p>
          <a:p>
            <a:r>
              <a:rPr lang="en-GB" sz="1800" b="1" kern="1200" dirty="0">
                <a:solidFill>
                  <a:schemeClr val="bg1"/>
                </a:solidFill>
                <a:effectLst/>
                <a:latin typeface="FUTURA MEDIUM" panose="020B0602020204020303" pitchFamily="34" charset="-79"/>
                <a:ea typeface="+mn-ea"/>
                <a:cs typeface="FUTURA MEDIUM" panose="020B0602020204020303" pitchFamily="34" charset="-79"/>
              </a:rPr>
              <a:t>• Over 223,000 cases of identity fraud were recorded. </a:t>
            </a:r>
            <a:endParaRPr lang="en-GB" sz="1800" kern="1200" dirty="0">
              <a:solidFill>
                <a:schemeClr val="bg1"/>
              </a:solidFill>
              <a:effectLst/>
              <a:latin typeface="Futura Medium" panose="020B0602020204020303" pitchFamily="34" charset="-79"/>
              <a:ea typeface="+mn-ea"/>
              <a:cs typeface="Futura Medium" panose="020B0602020204020303" pitchFamily="34" charset="-79"/>
            </a:endParaRPr>
          </a:p>
          <a:p>
            <a:r>
              <a:rPr lang="en-GB" sz="1800" b="1" kern="1200" dirty="0">
                <a:solidFill>
                  <a:schemeClr val="bg1"/>
                </a:solidFill>
                <a:effectLst/>
                <a:latin typeface="FUTURA MEDIUM" panose="020B0602020204020303" pitchFamily="34" charset="-79"/>
                <a:ea typeface="+mn-ea"/>
                <a:cs typeface="FUTURA MEDIUM" panose="020B0602020204020303" pitchFamily="34" charset="-79"/>
              </a:rPr>
              <a:t>• 87% of identity fraud cases occurred via online channels.</a:t>
            </a:r>
            <a:endParaRPr lang="en-GB" sz="1800" kern="1200" dirty="0">
              <a:solidFill>
                <a:schemeClr val="bg1"/>
              </a:solidFill>
              <a:effectLst/>
              <a:latin typeface="Futura Medium" panose="020B0602020204020303" pitchFamily="34" charset="-79"/>
              <a:ea typeface="+mn-ea"/>
              <a:cs typeface="Futura Medium" panose="020B0602020204020303" pitchFamily="34" charset="-79"/>
            </a:endParaRPr>
          </a:p>
          <a:p>
            <a:r>
              <a:rPr lang="en-GB" sz="1800" b="1" kern="1200" dirty="0">
                <a:solidFill>
                  <a:schemeClr val="bg1"/>
                </a:solidFill>
                <a:effectLst/>
                <a:latin typeface="FUTURA MEDIUM" panose="020B0602020204020303" pitchFamily="34" charset="-79"/>
                <a:ea typeface="+mn-ea"/>
                <a:cs typeface="FUTURA MEDIUM" panose="020B0602020204020303" pitchFamily="34" charset="-79"/>
              </a:rPr>
              <a:t>• Identity fraud cases made up 61% of total cases recorded  </a:t>
            </a:r>
          </a:p>
          <a:p>
            <a:r>
              <a:rPr lang="en-GB" sz="1800" b="1" kern="1200" dirty="0">
                <a:solidFill>
                  <a:schemeClr val="bg1"/>
                </a:solidFill>
                <a:effectLst/>
                <a:latin typeface="FUTURA MEDIUM" panose="020B0602020204020303" pitchFamily="34" charset="-79"/>
                <a:ea typeface="+mn-ea"/>
                <a:cs typeface="FUTURA MEDIUM" panose="020B0602020204020303" pitchFamily="34" charset="-79"/>
              </a:rPr>
              <a:t>   to the National Fraud Database.</a:t>
            </a:r>
            <a:endParaRPr lang="en-GB" sz="1800" kern="1200" dirty="0">
              <a:solidFill>
                <a:schemeClr val="bg1"/>
              </a:solidFill>
              <a:effectLst/>
              <a:latin typeface="Futura Medium" panose="020B0602020204020303" pitchFamily="34" charset="-79"/>
              <a:ea typeface="+mn-ea"/>
              <a:cs typeface="Futura Medium" panose="020B0602020204020303" pitchFamily="34" charset="-79"/>
            </a:endParaRPr>
          </a:p>
          <a:p>
            <a:r>
              <a:rPr lang="en-GB" sz="1800" b="1" kern="1200" dirty="0">
                <a:solidFill>
                  <a:schemeClr val="bg1"/>
                </a:solidFill>
                <a:effectLst/>
                <a:latin typeface="FUTURA MEDIUM" panose="020B0602020204020303" pitchFamily="34" charset="-79"/>
                <a:ea typeface="+mn-ea"/>
                <a:cs typeface="FUTURA MEDIUM" panose="020B0602020204020303" pitchFamily="34" charset="-79"/>
              </a:rPr>
              <a:t>• There was a 22% rise in fraud victims who were aged  </a:t>
            </a:r>
          </a:p>
          <a:p>
            <a:r>
              <a:rPr lang="en-GB" sz="1800" b="1" kern="1200" dirty="0">
                <a:solidFill>
                  <a:schemeClr val="bg1"/>
                </a:solidFill>
                <a:effectLst/>
                <a:latin typeface="FUTURA MEDIUM" panose="020B0602020204020303" pitchFamily="34" charset="-79"/>
                <a:ea typeface="+mn-ea"/>
                <a:cs typeface="FUTURA MEDIUM" panose="020B0602020204020303" pitchFamily="34" charset="-79"/>
              </a:rPr>
              <a:t>   over 61.</a:t>
            </a:r>
            <a:r>
              <a:rPr lang="en-GB" sz="1800" b="1" i="0"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i="1" kern="1200" dirty="0">
                <a:solidFill>
                  <a:schemeClr val="bg1"/>
                </a:solidFill>
                <a:effectLst/>
                <a:latin typeface="Futura Medium" panose="020B0602020204020303" pitchFamily="34" charset="-79"/>
                <a:ea typeface="+mn-ea"/>
                <a:cs typeface="Futura Medium" panose="020B0602020204020303" pitchFamily="34" charset="-79"/>
              </a:rPr>
              <a:t>Source: </a:t>
            </a:r>
            <a:r>
              <a:rPr lang="en-GB" sz="1800" i="1" kern="1200" dirty="0" err="1">
                <a:solidFill>
                  <a:schemeClr val="bg1"/>
                </a:solidFill>
                <a:effectLst/>
                <a:latin typeface="Futura Medium" panose="020B0602020204020303" pitchFamily="34" charset="-79"/>
                <a:ea typeface="+mn-ea"/>
                <a:cs typeface="Futura Medium" panose="020B0602020204020303" pitchFamily="34" charset="-79"/>
              </a:rPr>
              <a:t>Cifas</a:t>
            </a:r>
            <a:r>
              <a:rPr lang="en-GB" sz="1800" i="1"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i="1" kern="1200" dirty="0" err="1">
                <a:solidFill>
                  <a:schemeClr val="bg1"/>
                </a:solidFill>
                <a:effectLst/>
                <a:latin typeface="Futura Medium" panose="020B0602020204020303" pitchFamily="34" charset="-79"/>
                <a:ea typeface="+mn-ea"/>
                <a:cs typeface="Futura Medium" panose="020B0602020204020303" pitchFamily="34" charset="-79"/>
              </a:rPr>
              <a:t>Fraudscape</a:t>
            </a:r>
            <a:r>
              <a:rPr lang="en-GB" sz="1800" i="1" kern="1200" dirty="0">
                <a:solidFill>
                  <a:schemeClr val="bg1"/>
                </a:solidFill>
                <a:effectLst/>
                <a:latin typeface="Futura Medium" panose="020B0602020204020303" pitchFamily="34" charset="-79"/>
                <a:ea typeface="+mn-ea"/>
                <a:cs typeface="Futura Medium" panose="020B0602020204020303" pitchFamily="34" charset="-79"/>
              </a:rPr>
              <a:t> 2020</a:t>
            </a:r>
            <a:endParaRPr lang="en-GB" sz="1800" kern="1200" dirty="0">
              <a:solidFill>
                <a:schemeClr val="bg1"/>
              </a:solidFill>
              <a:effectLst/>
              <a:latin typeface="Futura Medium" panose="020B0602020204020303" pitchFamily="34" charset="-79"/>
              <a:ea typeface="+mn-ea"/>
              <a:cs typeface="Futura Medium" panose="020B0602020204020303" pitchFamily="34" charset="-79"/>
            </a:endParaRPr>
          </a:p>
        </p:txBody>
      </p:sp>
      <p:cxnSp>
        <p:nvCxnSpPr>
          <p:cNvPr id="13" name="Straight Connector 12">
            <a:extLst>
              <a:ext uri="{FF2B5EF4-FFF2-40B4-BE49-F238E27FC236}">
                <a16:creationId xmlns:a16="http://schemas.microsoft.com/office/drawing/2014/main" id="{87C00237-8129-A849-AA35-2C7099191AB7}"/>
              </a:ext>
            </a:extLst>
          </p:cNvPr>
          <p:cNvCxnSpPr/>
          <p:nvPr userDrawn="1"/>
        </p:nvCxnSpPr>
        <p:spPr>
          <a:xfrm>
            <a:off x="433456" y="3852620"/>
            <a:ext cx="3636579" cy="0"/>
          </a:xfrm>
          <a:prstGeom prst="line">
            <a:avLst/>
          </a:prstGeom>
          <a:ln>
            <a:solidFill>
              <a:srgbClr val="7D2378"/>
            </a:solidFill>
          </a:ln>
        </p:spPr>
        <p:style>
          <a:lnRef idx="3">
            <a:schemeClr val="accent6"/>
          </a:lnRef>
          <a:fillRef idx="0">
            <a:schemeClr val="accent6"/>
          </a:fillRef>
          <a:effectRef idx="2">
            <a:schemeClr val="accent6"/>
          </a:effectRef>
          <a:fontRef idx="minor">
            <a:schemeClr val="tx1"/>
          </a:fontRef>
        </p:style>
      </p:cxnSp>
      <p:sp>
        <p:nvSpPr>
          <p:cNvPr id="17" name="TextBox 16">
            <a:extLst>
              <a:ext uri="{FF2B5EF4-FFF2-40B4-BE49-F238E27FC236}">
                <a16:creationId xmlns:a16="http://schemas.microsoft.com/office/drawing/2014/main" id="{C7CF9A89-3179-EC45-AD8E-65F6F9E26AEE}"/>
              </a:ext>
            </a:extLst>
          </p:cNvPr>
          <p:cNvSpPr txBox="1"/>
          <p:nvPr userDrawn="1"/>
        </p:nvSpPr>
        <p:spPr>
          <a:xfrm>
            <a:off x="8527983" y="6289627"/>
            <a:ext cx="3986593"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SECURITY AND FRAUD</a:t>
            </a:r>
          </a:p>
        </p:txBody>
      </p:sp>
      <p:sp>
        <p:nvSpPr>
          <p:cNvPr id="3" name="TextBox 2">
            <a:extLst>
              <a:ext uri="{FF2B5EF4-FFF2-40B4-BE49-F238E27FC236}">
                <a16:creationId xmlns:a16="http://schemas.microsoft.com/office/drawing/2014/main" id="{E4AC0881-78C6-7244-88F1-28FCD1F46732}"/>
              </a:ext>
            </a:extLst>
          </p:cNvPr>
          <p:cNvSpPr txBox="1"/>
          <p:nvPr userDrawn="1"/>
        </p:nvSpPr>
        <p:spPr>
          <a:xfrm>
            <a:off x="6858000" y="240305"/>
            <a:ext cx="4970938" cy="2862322"/>
          </a:xfrm>
          <a:prstGeom prst="rect">
            <a:avLst/>
          </a:prstGeom>
          <a:noFill/>
        </p:spPr>
        <p:txBody>
          <a:bodyPr wrap="square" rtlCol="0">
            <a:spAutoFit/>
          </a:bodyPr>
          <a:lstStyle/>
          <a:p>
            <a:r>
              <a:rPr lang="en-GB" sz="1800" kern="1200" dirty="0">
                <a:solidFill>
                  <a:srgbClr val="00303C"/>
                </a:solidFill>
                <a:effectLst/>
                <a:latin typeface="Futura Medium" panose="020B0602020204020303" pitchFamily="34" charset="-79"/>
                <a:ea typeface="+mn-ea"/>
                <a:cs typeface="Futura Medium" panose="020B0602020204020303" pitchFamily="34" charset="-79"/>
              </a:rPr>
              <a:t>In this chapter you will explore what is meant by identity theft and fraud. You will see how identity theft can happen and how information about your identity may be fraudulently used by people who are trying to make money by breaking the law. You will also discover what to do if someone steals your identity, plus look at some of the ways you can protect yourself against identity theft.</a:t>
            </a:r>
          </a:p>
          <a:p>
            <a:endParaRPr lang="en-US" dirty="0"/>
          </a:p>
        </p:txBody>
      </p:sp>
      <p:sp>
        <p:nvSpPr>
          <p:cNvPr id="2" name="Rectangle 1">
            <a:extLst>
              <a:ext uri="{FF2B5EF4-FFF2-40B4-BE49-F238E27FC236}">
                <a16:creationId xmlns:a16="http://schemas.microsoft.com/office/drawing/2014/main" id="{BC4E1E98-87C3-924D-A1AE-BFC2EDD4DEA6}"/>
              </a:ext>
            </a:extLst>
          </p:cNvPr>
          <p:cNvSpPr/>
          <p:nvPr userDrawn="1"/>
        </p:nvSpPr>
        <p:spPr>
          <a:xfrm>
            <a:off x="708607" y="826855"/>
            <a:ext cx="5354351" cy="1107996"/>
          </a:xfrm>
          <a:prstGeom prst="rect">
            <a:avLst/>
          </a:prstGeom>
        </p:spPr>
        <p:txBody>
          <a:bodyPr wrap="none">
            <a:spAutoFit/>
          </a:bodyPr>
          <a:lstStyle/>
          <a:p>
            <a:r>
              <a:rPr lang="en-GB" sz="6600" b="1" dirty="0">
                <a:solidFill>
                  <a:srgbClr val="7D2378"/>
                </a:solidFill>
                <a:latin typeface="Futura" panose="020B0602020204020303" pitchFamily="34" charset="-79"/>
                <a:cs typeface="Futura" panose="020B0602020204020303" pitchFamily="34" charset="-79"/>
              </a:rPr>
              <a:t>AND FRAUD</a:t>
            </a:r>
            <a:endParaRPr lang="en-GB" sz="8000" b="1" dirty="0">
              <a:solidFill>
                <a:srgbClr val="7D2378"/>
              </a:solidFill>
              <a:latin typeface="Futura" panose="020B0602020204020303" pitchFamily="34" charset="-79"/>
              <a:cs typeface="Futura" panose="020B0602020204020303" pitchFamily="34" charset="-79"/>
            </a:endParaRPr>
          </a:p>
        </p:txBody>
      </p:sp>
      <p:sp>
        <p:nvSpPr>
          <p:cNvPr id="9" name="Rectangle 8">
            <a:extLst>
              <a:ext uri="{FF2B5EF4-FFF2-40B4-BE49-F238E27FC236}">
                <a16:creationId xmlns:a16="http://schemas.microsoft.com/office/drawing/2014/main" id="{6D158564-109C-934E-970D-EB3FCD4A71DF}"/>
              </a:ext>
            </a:extLst>
          </p:cNvPr>
          <p:cNvSpPr/>
          <p:nvPr userDrawn="1"/>
        </p:nvSpPr>
        <p:spPr>
          <a:xfrm>
            <a:off x="708607" y="1827953"/>
            <a:ext cx="6582076" cy="830997"/>
          </a:xfrm>
          <a:prstGeom prst="rect">
            <a:avLst/>
          </a:prstGeom>
        </p:spPr>
        <p:txBody>
          <a:bodyPr wrap="square">
            <a:spAutoFit/>
          </a:bodyPr>
          <a:lstStyle/>
          <a:p>
            <a:r>
              <a:rPr lang="en-GB" sz="2400" dirty="0">
                <a:solidFill>
                  <a:srgbClr val="213F85"/>
                </a:solidFill>
                <a:latin typeface="Futura Medium" panose="020B0602020204020303" pitchFamily="34" charset="-79"/>
                <a:cs typeface="Futura Medium" panose="020B0602020204020303" pitchFamily="34" charset="-79"/>
              </a:rPr>
              <a:t>WHY SHOULD I KEEP INFORMATION ABOUT MYSELF SECURE?</a:t>
            </a:r>
          </a:p>
        </p:txBody>
      </p:sp>
      <p:pic>
        <p:nvPicPr>
          <p:cNvPr id="15" name="Picture 14">
            <a:extLst>
              <a:ext uri="{FF2B5EF4-FFF2-40B4-BE49-F238E27FC236}">
                <a16:creationId xmlns:a16="http://schemas.microsoft.com/office/drawing/2014/main" id="{35197DB3-9ECA-A643-87AC-608387AA91BE}"/>
              </a:ext>
            </a:extLst>
          </p:cNvPr>
          <p:cNvPicPr>
            <a:picLocks noChangeAspect="1"/>
          </p:cNvPicPr>
          <p:nvPr userDrawn="1"/>
        </p:nvPicPr>
        <p:blipFill>
          <a:blip r:embed="rId3"/>
          <a:stretch>
            <a:fillRect/>
          </a:stretch>
        </p:blipFill>
        <p:spPr>
          <a:xfrm>
            <a:off x="359852" y="3128013"/>
            <a:ext cx="664919" cy="662260"/>
          </a:xfrm>
          <a:prstGeom prst="rect">
            <a:avLst/>
          </a:prstGeom>
        </p:spPr>
      </p:pic>
    </p:spTree>
    <p:extLst>
      <p:ext uri="{BB962C8B-B14F-4D97-AF65-F5344CB8AC3E}">
        <p14:creationId xmlns:p14="http://schemas.microsoft.com/office/powerpoint/2010/main" val="9810821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6/28/2021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20" name="Rectangle 19">
            <a:extLst>
              <a:ext uri="{FF2B5EF4-FFF2-40B4-BE49-F238E27FC236}">
                <a16:creationId xmlns:a16="http://schemas.microsoft.com/office/drawing/2014/main" id="{32818C5E-600D-8C4E-93C9-0600D6E19CBA}"/>
              </a:ext>
            </a:extLst>
          </p:cNvPr>
          <p:cNvSpPr/>
          <p:nvPr userDrawn="1"/>
        </p:nvSpPr>
        <p:spPr>
          <a:xfrm>
            <a:off x="0" y="6211614"/>
            <a:ext cx="12192000" cy="646386"/>
          </a:xfrm>
          <a:prstGeom prst="rect">
            <a:avLst/>
          </a:prstGeom>
          <a:solidFill>
            <a:srgbClr val="213F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13F85"/>
              </a:solidFill>
            </a:endParaRPr>
          </a:p>
        </p:txBody>
      </p:sp>
      <p:sp>
        <p:nvSpPr>
          <p:cNvPr id="14" name="TextBox 13">
            <a:extLst>
              <a:ext uri="{FF2B5EF4-FFF2-40B4-BE49-F238E27FC236}">
                <a16:creationId xmlns:a16="http://schemas.microsoft.com/office/drawing/2014/main" id="{CC96F987-94D7-744B-838D-3687E064AE76}"/>
              </a:ext>
            </a:extLst>
          </p:cNvPr>
          <p:cNvSpPr txBox="1"/>
          <p:nvPr userDrawn="1"/>
        </p:nvSpPr>
        <p:spPr>
          <a:xfrm>
            <a:off x="529390" y="422350"/>
            <a:ext cx="6402805" cy="461665"/>
          </a:xfrm>
          <a:prstGeom prst="rect">
            <a:avLst/>
          </a:prstGeom>
          <a:noFill/>
        </p:spPr>
        <p:txBody>
          <a:bodyPr wrap="square" rtlCol="0">
            <a:spAutoFit/>
          </a:bodyPr>
          <a:lstStyle/>
          <a:p>
            <a:r>
              <a:rPr lang="en-US" sz="2400" dirty="0">
                <a:solidFill>
                  <a:srgbClr val="7D2378"/>
                </a:solidFill>
                <a:latin typeface="Futura Medium" panose="020B0602020204020303" pitchFamily="34" charset="-79"/>
                <a:cs typeface="Futura Medium" panose="020B0602020204020303" pitchFamily="34" charset="-79"/>
              </a:rPr>
              <a:t>Social</a:t>
            </a:r>
          </a:p>
        </p:txBody>
      </p:sp>
      <p:sp>
        <p:nvSpPr>
          <p:cNvPr id="2" name="Rectangle 1">
            <a:extLst>
              <a:ext uri="{FF2B5EF4-FFF2-40B4-BE49-F238E27FC236}">
                <a16:creationId xmlns:a16="http://schemas.microsoft.com/office/drawing/2014/main" id="{37EAD291-A2A6-4F44-BF72-CF93AE9582A4}"/>
              </a:ext>
            </a:extLst>
          </p:cNvPr>
          <p:cNvSpPr/>
          <p:nvPr userDrawn="1"/>
        </p:nvSpPr>
        <p:spPr>
          <a:xfrm>
            <a:off x="529390" y="878370"/>
            <a:ext cx="5390471" cy="5078313"/>
          </a:xfrm>
          <a:prstGeom prst="rect">
            <a:avLst/>
          </a:prstGeom>
        </p:spPr>
        <p:txBody>
          <a:bodyPr wrap="square">
            <a:spAutoFit/>
          </a:bodyPr>
          <a:lstStyle/>
          <a:p>
            <a:r>
              <a:rPr lang="en-GB" b="1" i="0" dirty="0">
                <a:solidFill>
                  <a:srgbClr val="00303C"/>
                </a:solidFill>
                <a:effectLst/>
                <a:latin typeface="Futura" panose="020B0602020204020303" pitchFamily="34" charset="-79"/>
                <a:cs typeface="Futura" panose="020B0602020204020303" pitchFamily="34" charset="-79"/>
              </a:rPr>
              <a:t>Phishing </a:t>
            </a:r>
            <a:r>
              <a:rPr lang="en-GB" dirty="0">
                <a:solidFill>
                  <a:srgbClr val="00303C"/>
                </a:solidFill>
                <a:effectLst/>
                <a:latin typeface="Futura" panose="020B0602020204020303" pitchFamily="34" charset="-79"/>
                <a:cs typeface="Futura" panose="020B0602020204020303" pitchFamily="34" charset="-79"/>
              </a:rPr>
              <a:t>– By pretending to be financial institutions or companies, thieves can send fake emails or pop-up messages to get you to reveal your personal information. You should never click on links in pop-up windows or in spam/junk e-mail and should avoid responding to such emails. </a:t>
            </a:r>
          </a:p>
          <a:p>
            <a:endParaRPr lang="en-GB" b="1" dirty="0">
              <a:solidFill>
                <a:srgbClr val="00303C"/>
              </a:solidFill>
              <a:effectLst/>
              <a:latin typeface="Swiss 721 SWA" panose="020B0504020202020204" pitchFamily="34" charset="0"/>
              <a:cs typeface="Futura" panose="020B0602020204020303" pitchFamily="34" charset="-79"/>
            </a:endParaRPr>
          </a:p>
          <a:p>
            <a:r>
              <a:rPr lang="en-GB" b="1" i="0" dirty="0">
                <a:solidFill>
                  <a:srgbClr val="00303C"/>
                </a:solidFill>
                <a:effectLst/>
                <a:latin typeface="Futura" panose="020B0602020204020303" pitchFamily="34" charset="-79"/>
                <a:cs typeface="Futura" panose="020B0602020204020303" pitchFamily="34" charset="-79"/>
              </a:rPr>
              <a:t>Vishing (voice phishing) or phone scams </a:t>
            </a:r>
            <a:r>
              <a:rPr lang="en-GB" dirty="0">
                <a:solidFill>
                  <a:srgbClr val="00303C"/>
                </a:solidFill>
                <a:effectLst/>
                <a:latin typeface="Futura" panose="020B0602020204020303" pitchFamily="34" charset="-79"/>
                <a:cs typeface="Futura" panose="020B0602020204020303" pitchFamily="34" charset="-79"/>
              </a:rPr>
              <a:t>– </a:t>
            </a:r>
            <a:br>
              <a:rPr lang="en-GB" dirty="0">
                <a:solidFill>
                  <a:srgbClr val="00303C"/>
                </a:solidFill>
                <a:effectLst/>
                <a:latin typeface="Futura" panose="020B0602020204020303" pitchFamily="34" charset="-79"/>
                <a:cs typeface="Futura" panose="020B0602020204020303" pitchFamily="34" charset="-79"/>
              </a:rPr>
            </a:br>
            <a:r>
              <a:rPr lang="en-GB" dirty="0">
                <a:solidFill>
                  <a:srgbClr val="00303C"/>
                </a:solidFill>
                <a:effectLst/>
                <a:latin typeface="Futura" panose="020B0602020204020303" pitchFamily="34" charset="-79"/>
                <a:cs typeface="Futura" panose="020B0602020204020303" pitchFamily="34" charset="-79"/>
              </a:rPr>
              <a:t>These typically involve fraudsters deceiving people into believing they are speaking to a member of bank staff or a representative of another trusted company or agency, such as a government department. Usually, the fraudster will convince the person that they have been a victim of fraud and will ask for personal and financial information to gain access to their account. An identity thief could also phone someone to inform them that they have won a</a:t>
            </a:r>
          </a:p>
        </p:txBody>
      </p:sp>
      <p:sp>
        <p:nvSpPr>
          <p:cNvPr id="8" name="Rectangle 7">
            <a:extLst>
              <a:ext uri="{FF2B5EF4-FFF2-40B4-BE49-F238E27FC236}">
                <a16:creationId xmlns:a16="http://schemas.microsoft.com/office/drawing/2014/main" id="{D4A10F6F-B50A-B54A-BAF9-38DF3F982FD9}"/>
              </a:ext>
            </a:extLst>
          </p:cNvPr>
          <p:cNvSpPr/>
          <p:nvPr userDrawn="1"/>
        </p:nvSpPr>
        <p:spPr>
          <a:xfrm>
            <a:off x="6169794" y="878370"/>
            <a:ext cx="5390472" cy="4247317"/>
          </a:xfrm>
          <a:prstGeom prst="rect">
            <a:avLst/>
          </a:prstGeom>
        </p:spPr>
        <p:txBody>
          <a:bodyPr wrap="square">
            <a:spAutoFit/>
          </a:bodyPr>
          <a:lstStyle/>
          <a:p>
            <a:r>
              <a:rPr lang="en-GB" dirty="0">
                <a:solidFill>
                  <a:srgbClr val="00303C"/>
                </a:solidFill>
                <a:effectLst/>
                <a:latin typeface="Futura" panose="020B0602020204020303" pitchFamily="34" charset="-79"/>
                <a:cs typeface="Futura" panose="020B0602020204020303" pitchFamily="34" charset="-79"/>
              </a:rPr>
              <a:t>prize, but in order for them to receive it they would need to give some personal information; this is then used for the thief’s benefit.</a:t>
            </a:r>
          </a:p>
          <a:p>
            <a:endParaRPr lang="en-GB" dirty="0">
              <a:solidFill>
                <a:srgbClr val="00303C"/>
              </a:solidFill>
              <a:effectLst/>
              <a:latin typeface="Futura" panose="020B0602020204020303" pitchFamily="34" charset="-79"/>
              <a:cs typeface="Futura" panose="020B0602020204020303" pitchFamily="34" charset="-79"/>
            </a:endParaRPr>
          </a:p>
          <a:p>
            <a:r>
              <a:rPr lang="en-GB" b="1" i="0" dirty="0" err="1">
                <a:solidFill>
                  <a:srgbClr val="00303C"/>
                </a:solidFill>
                <a:effectLst/>
                <a:latin typeface="Futura" panose="020B0602020204020303" pitchFamily="34" charset="-79"/>
                <a:cs typeface="Futura" panose="020B0602020204020303" pitchFamily="34" charset="-79"/>
              </a:rPr>
              <a:t>Smishing</a:t>
            </a:r>
            <a:r>
              <a:rPr lang="en-GB" b="1" i="0" dirty="0">
                <a:solidFill>
                  <a:srgbClr val="00303C"/>
                </a:solidFill>
                <a:effectLst/>
                <a:latin typeface="Futura" panose="020B0602020204020303" pitchFamily="34" charset="-79"/>
                <a:cs typeface="Futura" panose="020B0602020204020303" pitchFamily="34" charset="-79"/>
              </a:rPr>
              <a:t> (SMS phishing) </a:t>
            </a:r>
            <a:r>
              <a:rPr lang="en-GB" dirty="0">
                <a:solidFill>
                  <a:srgbClr val="00303C"/>
                </a:solidFill>
                <a:effectLst/>
                <a:latin typeface="Futura" panose="020B0602020204020303" pitchFamily="34" charset="-79"/>
                <a:cs typeface="Futura" panose="020B0602020204020303" pitchFamily="34" charset="-79"/>
              </a:rPr>
              <a:t>– This is when someone tries to trick you into giving them your private information via a text or SMS message. Many people tend to be more inclined to trust a text message than an email and people are less aware of the security risks involved with clicking on links in text messages. A common tactic used by a </a:t>
            </a:r>
            <a:r>
              <a:rPr lang="en-GB" dirty="0" err="1">
                <a:solidFill>
                  <a:srgbClr val="00303C"/>
                </a:solidFill>
                <a:effectLst/>
                <a:latin typeface="Futura" panose="020B0602020204020303" pitchFamily="34" charset="-79"/>
                <a:cs typeface="Futura" panose="020B0602020204020303" pitchFamily="34" charset="-79"/>
              </a:rPr>
              <a:t>smisher</a:t>
            </a:r>
            <a:r>
              <a:rPr lang="en-GB" dirty="0">
                <a:solidFill>
                  <a:srgbClr val="00303C"/>
                </a:solidFill>
                <a:effectLst/>
                <a:latin typeface="Futura" panose="020B0602020204020303" pitchFamily="34" charset="-79"/>
                <a:cs typeface="Futura" panose="020B0602020204020303" pitchFamily="34" charset="-79"/>
              </a:rPr>
              <a:t> is to say you must take immediate action – for example, if you don’t click on a link and enter your personal information then you’re going to be charged per day for use of a service.</a:t>
            </a:r>
          </a:p>
        </p:txBody>
      </p:sp>
      <p:sp>
        <p:nvSpPr>
          <p:cNvPr id="10" name="TextBox 9">
            <a:extLst>
              <a:ext uri="{FF2B5EF4-FFF2-40B4-BE49-F238E27FC236}">
                <a16:creationId xmlns:a16="http://schemas.microsoft.com/office/drawing/2014/main" id="{51324B06-26C7-B04B-ABB3-A1DB4DD1DB78}"/>
              </a:ext>
            </a:extLst>
          </p:cNvPr>
          <p:cNvSpPr txBox="1"/>
          <p:nvPr userDrawn="1"/>
        </p:nvSpPr>
        <p:spPr>
          <a:xfrm>
            <a:off x="6096000" y="6289627"/>
            <a:ext cx="6418576"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SECURITY AND FRAUD </a:t>
            </a:r>
            <a:r>
              <a:rPr lang="en-GB" sz="2400" b="0" dirty="0">
                <a:solidFill>
                  <a:schemeClr val="bg1">
                    <a:alpha val="39000"/>
                  </a:schemeClr>
                </a:solidFill>
                <a:latin typeface="Futura" panose="020B0602020204020303" pitchFamily="34" charset="-79"/>
                <a:cs typeface="Futura" panose="020B0602020204020303" pitchFamily="34" charset="-79"/>
              </a:rPr>
              <a:t>IDENTITY THEFT</a:t>
            </a:r>
          </a:p>
        </p:txBody>
      </p:sp>
    </p:spTree>
    <p:extLst>
      <p:ext uri="{BB962C8B-B14F-4D97-AF65-F5344CB8AC3E}">
        <p14:creationId xmlns:p14="http://schemas.microsoft.com/office/powerpoint/2010/main" val="19578051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9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5958E32-6689-474A-A883-73F00F13BEAE}"/>
              </a:ext>
            </a:extLst>
          </p:cNvPr>
          <p:cNvPicPr>
            <a:picLocks noChangeAspect="1"/>
          </p:cNvPicPr>
          <p:nvPr userDrawn="1"/>
        </p:nvPicPr>
        <p:blipFill rotWithShape="1">
          <a:blip r:embed="rId2"/>
          <a:srcRect l="13984" r="23190"/>
          <a:stretch/>
        </p:blipFill>
        <p:spPr>
          <a:xfrm>
            <a:off x="1" y="0"/>
            <a:ext cx="6319344" cy="6604000"/>
          </a:xfrm>
          <a:prstGeom prst="rect">
            <a:avLst/>
          </a:prstGeom>
        </p:spPr>
      </p:pic>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6/28/2021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24" name="Rounded Rectangle 23">
            <a:extLst>
              <a:ext uri="{FF2B5EF4-FFF2-40B4-BE49-F238E27FC236}">
                <a16:creationId xmlns:a16="http://schemas.microsoft.com/office/drawing/2014/main" id="{3C2B3573-A949-FE47-A01B-BFCB9F37ECDA}"/>
              </a:ext>
            </a:extLst>
          </p:cNvPr>
          <p:cNvSpPr/>
          <p:nvPr userDrawn="1"/>
        </p:nvSpPr>
        <p:spPr>
          <a:xfrm>
            <a:off x="6763292" y="376897"/>
            <a:ext cx="5034456" cy="5397738"/>
          </a:xfrm>
          <a:prstGeom prst="roundRect">
            <a:avLst>
              <a:gd name="adj" fmla="val 8943"/>
            </a:avLst>
          </a:prstGeom>
          <a:solidFill>
            <a:srgbClr val="0049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AD5E47F-8ED3-A743-938A-CEDC8ED37808}"/>
              </a:ext>
            </a:extLst>
          </p:cNvPr>
          <p:cNvSpPr/>
          <p:nvPr userDrawn="1"/>
        </p:nvSpPr>
        <p:spPr>
          <a:xfrm>
            <a:off x="0" y="6211614"/>
            <a:ext cx="12192000" cy="646386"/>
          </a:xfrm>
          <a:prstGeom prst="rect">
            <a:avLst/>
          </a:prstGeom>
          <a:solidFill>
            <a:srgbClr val="213F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13F85"/>
              </a:solidFill>
            </a:endParaRPr>
          </a:p>
        </p:txBody>
      </p:sp>
      <p:sp>
        <p:nvSpPr>
          <p:cNvPr id="17" name="Rectangle 16">
            <a:extLst>
              <a:ext uri="{FF2B5EF4-FFF2-40B4-BE49-F238E27FC236}">
                <a16:creationId xmlns:a16="http://schemas.microsoft.com/office/drawing/2014/main" id="{5C794CA7-EB67-0546-AB18-51CEC106FF86}"/>
              </a:ext>
            </a:extLst>
          </p:cNvPr>
          <p:cNvSpPr/>
          <p:nvPr userDrawn="1"/>
        </p:nvSpPr>
        <p:spPr>
          <a:xfrm>
            <a:off x="7602223" y="667159"/>
            <a:ext cx="4030718" cy="954107"/>
          </a:xfrm>
          <a:prstGeom prst="rect">
            <a:avLst/>
          </a:prstGeom>
        </p:spPr>
        <p:txBody>
          <a:bodyPr wrap="square">
            <a:spAutoFit/>
          </a:bodyPr>
          <a:lstStyle/>
          <a:p>
            <a:r>
              <a:rPr lang="en-GB" sz="2800" dirty="0">
                <a:solidFill>
                  <a:schemeClr val="bg1"/>
                </a:solidFill>
                <a:effectLst/>
                <a:latin typeface="Futura Medium" panose="020B0602020204020303" pitchFamily="34" charset="-79"/>
                <a:cs typeface="Futura Medium" panose="020B0602020204020303" pitchFamily="34" charset="-79"/>
              </a:rPr>
              <a:t>DID YOU KNOW?</a:t>
            </a:r>
          </a:p>
          <a:p>
            <a:endParaRPr lang="en-GB" sz="2800" dirty="0">
              <a:solidFill>
                <a:schemeClr val="bg1"/>
              </a:solidFill>
              <a:effectLst/>
              <a:latin typeface="Futura Medium" panose="020B0602020204020303" pitchFamily="34" charset="-79"/>
              <a:cs typeface="Futura Medium" panose="020B0602020204020303" pitchFamily="34" charset="-79"/>
            </a:endParaRPr>
          </a:p>
        </p:txBody>
      </p:sp>
      <p:cxnSp>
        <p:nvCxnSpPr>
          <p:cNvPr id="18" name="Straight Connector 17">
            <a:extLst>
              <a:ext uri="{FF2B5EF4-FFF2-40B4-BE49-F238E27FC236}">
                <a16:creationId xmlns:a16="http://schemas.microsoft.com/office/drawing/2014/main" id="{0D866515-A9B2-9F49-BF70-9AFD5ED97D6B}"/>
              </a:ext>
            </a:extLst>
          </p:cNvPr>
          <p:cNvCxnSpPr/>
          <p:nvPr userDrawn="1"/>
        </p:nvCxnSpPr>
        <p:spPr>
          <a:xfrm>
            <a:off x="7084513" y="1285498"/>
            <a:ext cx="3636579" cy="0"/>
          </a:xfrm>
          <a:prstGeom prst="line">
            <a:avLst/>
          </a:prstGeom>
          <a:ln>
            <a:solidFill>
              <a:srgbClr val="7D2378"/>
            </a:solidFill>
          </a:ln>
        </p:spPr>
        <p:style>
          <a:lnRef idx="3">
            <a:schemeClr val="accent6"/>
          </a:lnRef>
          <a:fillRef idx="0">
            <a:schemeClr val="accent6"/>
          </a:fillRef>
          <a:effectRef idx="2">
            <a:schemeClr val="accent6"/>
          </a:effectRef>
          <a:fontRef idx="minor">
            <a:schemeClr val="tx1"/>
          </a:fontRef>
        </p:style>
      </p:cxnSp>
      <p:pic>
        <p:nvPicPr>
          <p:cNvPr id="19" name="Picture 18">
            <a:extLst>
              <a:ext uri="{FF2B5EF4-FFF2-40B4-BE49-F238E27FC236}">
                <a16:creationId xmlns:a16="http://schemas.microsoft.com/office/drawing/2014/main" id="{720C0261-5D69-1E43-9024-68E9D19A72B4}"/>
              </a:ext>
            </a:extLst>
          </p:cNvPr>
          <p:cNvPicPr>
            <a:picLocks noChangeAspect="1"/>
          </p:cNvPicPr>
          <p:nvPr userDrawn="1"/>
        </p:nvPicPr>
        <p:blipFill>
          <a:blip r:embed="rId3"/>
          <a:stretch>
            <a:fillRect/>
          </a:stretch>
        </p:blipFill>
        <p:spPr>
          <a:xfrm>
            <a:off x="7010909" y="560891"/>
            <a:ext cx="664919" cy="662260"/>
          </a:xfrm>
          <a:prstGeom prst="rect">
            <a:avLst/>
          </a:prstGeom>
        </p:spPr>
      </p:pic>
      <p:sp>
        <p:nvSpPr>
          <p:cNvPr id="3" name="Rectangle 2">
            <a:extLst>
              <a:ext uri="{FF2B5EF4-FFF2-40B4-BE49-F238E27FC236}">
                <a16:creationId xmlns:a16="http://schemas.microsoft.com/office/drawing/2014/main" id="{165EDF65-AE0F-CE4B-A4CA-C1569FF2614F}"/>
              </a:ext>
            </a:extLst>
          </p:cNvPr>
          <p:cNvSpPr/>
          <p:nvPr userDrawn="1"/>
        </p:nvSpPr>
        <p:spPr>
          <a:xfrm>
            <a:off x="7010909" y="1435246"/>
            <a:ext cx="4342891" cy="1754326"/>
          </a:xfrm>
          <a:prstGeom prst="rect">
            <a:avLst/>
          </a:prstGeom>
        </p:spPr>
        <p:txBody>
          <a:bodyPr wrap="square">
            <a:spAutoFit/>
          </a:bodyPr>
          <a:lstStyle/>
          <a:p>
            <a:r>
              <a:rPr lang="en-GB" b="1" dirty="0">
                <a:solidFill>
                  <a:srgbClr val="FFFFFF"/>
                </a:solidFill>
                <a:effectLst/>
                <a:latin typeface="FUTURA MEDIUM" panose="020B0602020204020303" pitchFamily="34" charset="-79"/>
                <a:cs typeface="FUTURA MEDIUM" panose="020B0602020204020303" pitchFamily="34" charset="-79"/>
              </a:rPr>
              <a:t>From November 2016 to March 2018, Royal Mail successfully intercepted and stopped three million scam mail items from reaching UK homes. </a:t>
            </a:r>
            <a:endParaRPr lang="en-GB" dirty="0">
              <a:solidFill>
                <a:srgbClr val="FFFFFF"/>
              </a:solidFill>
              <a:effectLst/>
              <a:latin typeface="Futura Medium" panose="020B0602020204020303" pitchFamily="34" charset="-79"/>
              <a:cs typeface="Futura Medium" panose="020B0602020204020303" pitchFamily="34" charset="-79"/>
            </a:endParaRPr>
          </a:p>
          <a:p>
            <a:endParaRPr lang="en-GB" i="1" dirty="0">
              <a:solidFill>
                <a:srgbClr val="FFFFFF"/>
              </a:solidFill>
              <a:effectLst/>
              <a:latin typeface="Futura Medium" panose="020B0602020204020303" pitchFamily="34" charset="-79"/>
              <a:cs typeface="Futura Medium" panose="020B0602020204020303" pitchFamily="34" charset="-79"/>
            </a:endParaRPr>
          </a:p>
          <a:p>
            <a:r>
              <a:rPr lang="en-GB" i="1" dirty="0">
                <a:solidFill>
                  <a:srgbClr val="FFFFFF"/>
                </a:solidFill>
                <a:effectLst/>
                <a:latin typeface="Futura Medium" panose="020B0602020204020303" pitchFamily="34" charset="-79"/>
                <a:cs typeface="Futura Medium" panose="020B0602020204020303" pitchFamily="34" charset="-79"/>
              </a:rPr>
              <a:t>Source: Royal Mail 2018 </a:t>
            </a:r>
            <a:endParaRPr lang="en-GB" dirty="0">
              <a:solidFill>
                <a:srgbClr val="FFFFFF"/>
              </a:solidFill>
              <a:effectLst/>
              <a:latin typeface="Futura Medium" panose="020B0602020204020303" pitchFamily="34" charset="-79"/>
              <a:cs typeface="Futura Medium" panose="020B0602020204020303" pitchFamily="34" charset="-79"/>
            </a:endParaRPr>
          </a:p>
        </p:txBody>
      </p:sp>
      <p:sp>
        <p:nvSpPr>
          <p:cNvPr id="14" name="TextBox 13">
            <a:extLst>
              <a:ext uri="{FF2B5EF4-FFF2-40B4-BE49-F238E27FC236}">
                <a16:creationId xmlns:a16="http://schemas.microsoft.com/office/drawing/2014/main" id="{AB91A57A-8A92-4845-AAC4-08054781A014}"/>
              </a:ext>
            </a:extLst>
          </p:cNvPr>
          <p:cNvSpPr txBox="1"/>
          <p:nvPr userDrawn="1"/>
        </p:nvSpPr>
        <p:spPr>
          <a:xfrm>
            <a:off x="6096000" y="6289627"/>
            <a:ext cx="6418576"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SECURITY AND FRAUD </a:t>
            </a:r>
            <a:r>
              <a:rPr lang="en-GB" sz="2400" b="0" dirty="0">
                <a:solidFill>
                  <a:schemeClr val="bg1">
                    <a:alpha val="39000"/>
                  </a:schemeClr>
                </a:solidFill>
                <a:latin typeface="Futura" panose="020B0602020204020303" pitchFamily="34" charset="-79"/>
                <a:cs typeface="Futura" panose="020B0602020204020303" pitchFamily="34" charset="-79"/>
              </a:rPr>
              <a:t>IDENTITY THEFT</a:t>
            </a:r>
          </a:p>
        </p:txBody>
      </p:sp>
    </p:spTree>
    <p:extLst>
      <p:ext uri="{BB962C8B-B14F-4D97-AF65-F5344CB8AC3E}">
        <p14:creationId xmlns:p14="http://schemas.microsoft.com/office/powerpoint/2010/main" val="253231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1FEAF14-29DB-9B43-9EA6-F000F66D8390}"/>
              </a:ext>
            </a:extLst>
          </p:cNvPr>
          <p:cNvSpPr/>
          <p:nvPr userDrawn="1"/>
        </p:nvSpPr>
        <p:spPr>
          <a:xfrm>
            <a:off x="0" y="4798"/>
            <a:ext cx="12192000" cy="6520070"/>
          </a:xfrm>
          <a:prstGeom prst="rect">
            <a:avLst/>
          </a:prstGeom>
          <a:solidFill>
            <a:srgbClr val="D4E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6/28/2021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8" name="Rectangle 7">
            <a:extLst>
              <a:ext uri="{FF2B5EF4-FFF2-40B4-BE49-F238E27FC236}">
                <a16:creationId xmlns:a16="http://schemas.microsoft.com/office/drawing/2014/main" id="{3DAAD63D-0D2E-C64A-A94F-D2D8AF4859FB}"/>
              </a:ext>
            </a:extLst>
          </p:cNvPr>
          <p:cNvSpPr/>
          <p:nvPr userDrawn="1"/>
        </p:nvSpPr>
        <p:spPr>
          <a:xfrm>
            <a:off x="0" y="6211614"/>
            <a:ext cx="12192000" cy="646386"/>
          </a:xfrm>
          <a:prstGeom prst="rect">
            <a:avLst/>
          </a:prstGeom>
          <a:solidFill>
            <a:srgbClr val="213F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13F85"/>
              </a:solidFill>
            </a:endParaRPr>
          </a:p>
        </p:txBody>
      </p:sp>
      <p:sp>
        <p:nvSpPr>
          <p:cNvPr id="10" name="TextBox 9">
            <a:extLst>
              <a:ext uri="{FF2B5EF4-FFF2-40B4-BE49-F238E27FC236}">
                <a16:creationId xmlns:a16="http://schemas.microsoft.com/office/drawing/2014/main" id="{7DB87974-0DBD-484F-9309-A841AD35302D}"/>
              </a:ext>
            </a:extLst>
          </p:cNvPr>
          <p:cNvSpPr txBox="1"/>
          <p:nvPr userDrawn="1"/>
        </p:nvSpPr>
        <p:spPr>
          <a:xfrm>
            <a:off x="6096000" y="6289627"/>
            <a:ext cx="6418576"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SECURITY AND FRAUD </a:t>
            </a:r>
            <a:r>
              <a:rPr lang="en-GB" sz="2400" b="0" dirty="0">
                <a:solidFill>
                  <a:schemeClr val="bg1">
                    <a:alpha val="39000"/>
                  </a:schemeClr>
                </a:solidFill>
                <a:latin typeface="Futura" panose="020B0602020204020303" pitchFamily="34" charset="-79"/>
                <a:cs typeface="Futura" panose="020B0602020204020303" pitchFamily="34" charset="-79"/>
              </a:rPr>
              <a:t>IDENTITY THEFT</a:t>
            </a:r>
          </a:p>
        </p:txBody>
      </p:sp>
    </p:spTree>
    <p:extLst>
      <p:ext uri="{BB962C8B-B14F-4D97-AF65-F5344CB8AC3E}">
        <p14:creationId xmlns:p14="http://schemas.microsoft.com/office/powerpoint/2010/main" val="12895781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1FEAF14-29DB-9B43-9EA6-F000F66D8390}"/>
              </a:ext>
            </a:extLst>
          </p:cNvPr>
          <p:cNvSpPr/>
          <p:nvPr userDrawn="1"/>
        </p:nvSpPr>
        <p:spPr>
          <a:xfrm>
            <a:off x="0" y="4798"/>
            <a:ext cx="12192000" cy="6520070"/>
          </a:xfrm>
          <a:prstGeom prst="rect">
            <a:avLst/>
          </a:prstGeom>
          <a:solidFill>
            <a:srgbClr val="D4E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6/28/2021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8" name="Rectangle 7">
            <a:extLst>
              <a:ext uri="{FF2B5EF4-FFF2-40B4-BE49-F238E27FC236}">
                <a16:creationId xmlns:a16="http://schemas.microsoft.com/office/drawing/2014/main" id="{3DAAD63D-0D2E-C64A-A94F-D2D8AF4859FB}"/>
              </a:ext>
            </a:extLst>
          </p:cNvPr>
          <p:cNvSpPr/>
          <p:nvPr userDrawn="1"/>
        </p:nvSpPr>
        <p:spPr>
          <a:xfrm>
            <a:off x="0" y="6211614"/>
            <a:ext cx="12192000" cy="646386"/>
          </a:xfrm>
          <a:prstGeom prst="rect">
            <a:avLst/>
          </a:prstGeom>
          <a:solidFill>
            <a:srgbClr val="213F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13F85"/>
              </a:solidFill>
            </a:endParaRPr>
          </a:p>
        </p:txBody>
      </p:sp>
      <p:sp>
        <p:nvSpPr>
          <p:cNvPr id="9" name="TextBox 8">
            <a:extLst>
              <a:ext uri="{FF2B5EF4-FFF2-40B4-BE49-F238E27FC236}">
                <a16:creationId xmlns:a16="http://schemas.microsoft.com/office/drawing/2014/main" id="{37C697E4-FDBD-194C-8CDF-C635C72D5E4B}"/>
              </a:ext>
            </a:extLst>
          </p:cNvPr>
          <p:cNvSpPr txBox="1"/>
          <p:nvPr userDrawn="1"/>
        </p:nvSpPr>
        <p:spPr>
          <a:xfrm>
            <a:off x="6776184" y="6289627"/>
            <a:ext cx="5738391"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SECURITY AND FRAUD </a:t>
            </a:r>
            <a:r>
              <a:rPr lang="en-GB" sz="2400" b="0" dirty="0">
                <a:solidFill>
                  <a:schemeClr val="bg1">
                    <a:alpha val="39000"/>
                  </a:schemeClr>
                </a:solidFill>
                <a:latin typeface="Futura" panose="020B0602020204020303" pitchFamily="34" charset="-79"/>
                <a:cs typeface="Futura" panose="020B0602020204020303" pitchFamily="34" charset="-79"/>
              </a:rPr>
              <a:t>KEY TERMS</a:t>
            </a:r>
          </a:p>
        </p:txBody>
      </p:sp>
    </p:spTree>
    <p:extLst>
      <p:ext uri="{BB962C8B-B14F-4D97-AF65-F5344CB8AC3E}">
        <p14:creationId xmlns:p14="http://schemas.microsoft.com/office/powerpoint/2010/main" val="13662022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1FEAF14-29DB-9B43-9EA6-F000F66D8390}"/>
              </a:ext>
            </a:extLst>
          </p:cNvPr>
          <p:cNvSpPr/>
          <p:nvPr userDrawn="1"/>
        </p:nvSpPr>
        <p:spPr>
          <a:xfrm>
            <a:off x="0" y="4798"/>
            <a:ext cx="12192000" cy="6520070"/>
          </a:xfrm>
          <a:prstGeom prst="rect">
            <a:avLst/>
          </a:prstGeom>
          <a:solidFill>
            <a:srgbClr val="D4E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6/28/2021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8" name="Rectangle 7">
            <a:extLst>
              <a:ext uri="{FF2B5EF4-FFF2-40B4-BE49-F238E27FC236}">
                <a16:creationId xmlns:a16="http://schemas.microsoft.com/office/drawing/2014/main" id="{3DAAD63D-0D2E-C64A-A94F-D2D8AF4859FB}"/>
              </a:ext>
            </a:extLst>
          </p:cNvPr>
          <p:cNvSpPr/>
          <p:nvPr userDrawn="1"/>
        </p:nvSpPr>
        <p:spPr>
          <a:xfrm>
            <a:off x="0" y="6211614"/>
            <a:ext cx="12192000" cy="646386"/>
          </a:xfrm>
          <a:prstGeom prst="rect">
            <a:avLst/>
          </a:prstGeom>
          <a:solidFill>
            <a:srgbClr val="213F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13F85"/>
              </a:solidFill>
            </a:endParaRPr>
          </a:p>
        </p:txBody>
      </p:sp>
      <p:sp>
        <p:nvSpPr>
          <p:cNvPr id="9" name="TextBox 8">
            <a:extLst>
              <a:ext uri="{FF2B5EF4-FFF2-40B4-BE49-F238E27FC236}">
                <a16:creationId xmlns:a16="http://schemas.microsoft.com/office/drawing/2014/main" id="{37C697E4-FDBD-194C-8CDF-C635C72D5E4B}"/>
              </a:ext>
            </a:extLst>
          </p:cNvPr>
          <p:cNvSpPr txBox="1"/>
          <p:nvPr userDrawn="1"/>
        </p:nvSpPr>
        <p:spPr>
          <a:xfrm>
            <a:off x="6776184" y="6289627"/>
            <a:ext cx="5738391"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SECURITY AND FRAUD </a:t>
            </a:r>
            <a:r>
              <a:rPr lang="en-GB" sz="2400" b="0" dirty="0">
                <a:solidFill>
                  <a:schemeClr val="bg1">
                    <a:alpha val="39000"/>
                  </a:schemeClr>
                </a:solidFill>
                <a:latin typeface="Futura" panose="020B0602020204020303" pitchFamily="34" charset="-79"/>
                <a:cs typeface="Futura" panose="020B0602020204020303" pitchFamily="34" charset="-79"/>
              </a:rPr>
              <a:t>KEY TERMS</a:t>
            </a:r>
          </a:p>
        </p:txBody>
      </p:sp>
    </p:spTree>
    <p:extLst>
      <p:ext uri="{BB962C8B-B14F-4D97-AF65-F5344CB8AC3E}">
        <p14:creationId xmlns:p14="http://schemas.microsoft.com/office/powerpoint/2010/main" val="4554710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695B3BA-1BDD-5041-B1E0-29DA0042907F}"/>
              </a:ext>
            </a:extLst>
          </p:cNvPr>
          <p:cNvPicPr>
            <a:picLocks noChangeAspect="1"/>
          </p:cNvPicPr>
          <p:nvPr userDrawn="1"/>
        </p:nvPicPr>
        <p:blipFill rotWithShape="1">
          <a:blip r:embed="rId2"/>
          <a:srcRect l="30946" t="3228" r="15892"/>
          <a:stretch/>
        </p:blipFill>
        <p:spPr>
          <a:xfrm>
            <a:off x="7214834" y="0"/>
            <a:ext cx="4977166" cy="6636619"/>
          </a:xfrm>
          <a:prstGeom prst="rect">
            <a:avLst/>
          </a:prstGeom>
        </p:spPr>
      </p:pic>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6/28/2021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20" name="Rectangle 19">
            <a:extLst>
              <a:ext uri="{FF2B5EF4-FFF2-40B4-BE49-F238E27FC236}">
                <a16:creationId xmlns:a16="http://schemas.microsoft.com/office/drawing/2014/main" id="{ED559CB6-C78D-6742-B631-A9BAE9C48685}"/>
              </a:ext>
            </a:extLst>
          </p:cNvPr>
          <p:cNvSpPr/>
          <p:nvPr userDrawn="1"/>
        </p:nvSpPr>
        <p:spPr>
          <a:xfrm>
            <a:off x="0" y="6211614"/>
            <a:ext cx="12192000" cy="646386"/>
          </a:xfrm>
          <a:prstGeom prst="rect">
            <a:avLst/>
          </a:prstGeom>
          <a:solidFill>
            <a:srgbClr val="213F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13F85"/>
              </a:solidFill>
            </a:endParaRPr>
          </a:p>
        </p:txBody>
      </p:sp>
      <p:sp>
        <p:nvSpPr>
          <p:cNvPr id="23" name="TextBox 22">
            <a:extLst>
              <a:ext uri="{FF2B5EF4-FFF2-40B4-BE49-F238E27FC236}">
                <a16:creationId xmlns:a16="http://schemas.microsoft.com/office/drawing/2014/main" id="{1BC55565-1A36-274E-9C84-E52717BDC787}"/>
              </a:ext>
            </a:extLst>
          </p:cNvPr>
          <p:cNvSpPr txBox="1"/>
          <p:nvPr userDrawn="1"/>
        </p:nvSpPr>
        <p:spPr>
          <a:xfrm>
            <a:off x="6420051" y="6289627"/>
            <a:ext cx="6094525"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SECURITY AND FRAUD </a:t>
            </a:r>
            <a:r>
              <a:rPr lang="en-GB" sz="2400" b="0" dirty="0">
                <a:solidFill>
                  <a:schemeClr val="bg1">
                    <a:alpha val="39000"/>
                  </a:schemeClr>
                </a:solidFill>
                <a:latin typeface="Futura" panose="020B0602020204020303" pitchFamily="34" charset="-79"/>
                <a:cs typeface="Futura" panose="020B0602020204020303" pitchFamily="34" charset="-79"/>
              </a:rPr>
              <a:t>CYBER CRIME</a:t>
            </a:r>
          </a:p>
        </p:txBody>
      </p:sp>
      <p:sp>
        <p:nvSpPr>
          <p:cNvPr id="24" name="TextBox 23">
            <a:extLst>
              <a:ext uri="{FF2B5EF4-FFF2-40B4-BE49-F238E27FC236}">
                <a16:creationId xmlns:a16="http://schemas.microsoft.com/office/drawing/2014/main" id="{4A23E0C6-795F-8E42-A361-360DDB4E2B7F}"/>
              </a:ext>
            </a:extLst>
          </p:cNvPr>
          <p:cNvSpPr txBox="1"/>
          <p:nvPr userDrawn="1"/>
        </p:nvSpPr>
        <p:spPr>
          <a:xfrm>
            <a:off x="1058655" y="490930"/>
            <a:ext cx="5165719"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CYBER CRIME</a:t>
            </a:r>
          </a:p>
        </p:txBody>
      </p:sp>
      <p:cxnSp>
        <p:nvCxnSpPr>
          <p:cNvPr id="25" name="Straight Connector 24">
            <a:extLst>
              <a:ext uri="{FF2B5EF4-FFF2-40B4-BE49-F238E27FC236}">
                <a16:creationId xmlns:a16="http://schemas.microsoft.com/office/drawing/2014/main" id="{F1BB2D84-7D53-854A-9100-2078A528C1AB}"/>
              </a:ext>
            </a:extLst>
          </p:cNvPr>
          <p:cNvCxnSpPr>
            <a:cxnSpLocks/>
          </p:cNvCxnSpPr>
          <p:nvPr userDrawn="1"/>
        </p:nvCxnSpPr>
        <p:spPr>
          <a:xfrm>
            <a:off x="1166274" y="937801"/>
            <a:ext cx="2000438" cy="0"/>
          </a:xfrm>
          <a:prstGeom prst="line">
            <a:avLst/>
          </a:prstGeom>
          <a:ln>
            <a:solidFill>
              <a:srgbClr val="7D2378"/>
            </a:solidFill>
          </a:ln>
        </p:spPr>
        <p:style>
          <a:lnRef idx="3">
            <a:schemeClr val="accent5"/>
          </a:lnRef>
          <a:fillRef idx="0">
            <a:schemeClr val="accent5"/>
          </a:fillRef>
          <a:effectRef idx="2">
            <a:schemeClr val="accent5"/>
          </a:effectRef>
          <a:fontRef idx="minor">
            <a:schemeClr val="tx1"/>
          </a:fontRef>
        </p:style>
      </p:cxnSp>
      <p:pic>
        <p:nvPicPr>
          <p:cNvPr id="8" name="Picture 7">
            <a:extLst>
              <a:ext uri="{FF2B5EF4-FFF2-40B4-BE49-F238E27FC236}">
                <a16:creationId xmlns:a16="http://schemas.microsoft.com/office/drawing/2014/main" id="{E263B725-7FD2-A341-8652-43FCEDAD3D51}"/>
              </a:ext>
            </a:extLst>
          </p:cNvPr>
          <p:cNvPicPr>
            <a:picLocks noChangeAspect="1"/>
          </p:cNvPicPr>
          <p:nvPr userDrawn="1"/>
        </p:nvPicPr>
        <p:blipFill>
          <a:blip r:embed="rId3"/>
          <a:stretch>
            <a:fillRect/>
          </a:stretch>
        </p:blipFill>
        <p:spPr>
          <a:xfrm>
            <a:off x="441857" y="413363"/>
            <a:ext cx="616798" cy="616798"/>
          </a:xfrm>
          <a:prstGeom prst="rect">
            <a:avLst/>
          </a:prstGeom>
        </p:spPr>
      </p:pic>
      <p:sp>
        <p:nvSpPr>
          <p:cNvPr id="2" name="Rectangle 1">
            <a:extLst>
              <a:ext uri="{FF2B5EF4-FFF2-40B4-BE49-F238E27FC236}">
                <a16:creationId xmlns:a16="http://schemas.microsoft.com/office/drawing/2014/main" id="{BEB31D72-26C5-EA42-AF4D-809050301198}"/>
              </a:ext>
            </a:extLst>
          </p:cNvPr>
          <p:cNvSpPr/>
          <p:nvPr userDrawn="1"/>
        </p:nvSpPr>
        <p:spPr>
          <a:xfrm>
            <a:off x="441856" y="1172080"/>
            <a:ext cx="6584585" cy="4801314"/>
          </a:xfrm>
          <a:prstGeom prst="rect">
            <a:avLst/>
          </a:prstGeom>
        </p:spPr>
        <p:txBody>
          <a:bodyPr wrap="square">
            <a:spAutoFit/>
          </a:bodyPr>
          <a:lstStyle/>
          <a:p>
            <a:r>
              <a:rPr lang="en-GB" dirty="0">
                <a:solidFill>
                  <a:srgbClr val="00303C"/>
                </a:solidFill>
                <a:effectLst/>
                <a:latin typeface="Futura" panose="020B0602020204020303" pitchFamily="34" charset="-79"/>
                <a:cs typeface="Futura" panose="020B0602020204020303" pitchFamily="34" charset="-79"/>
              </a:rPr>
              <a:t>It’s not just individuals who are targeted by fraudsters. According to the government’s 2020 Cyber Security Breaches Survey, nearly half the businesses in the UK fell victim to cyberattacks or security breaches in 2019. Most businesses rely on digital communications or services and store vast amounts of personal data (e.g. names, email address and bank details) about their staff and customers.</a:t>
            </a:r>
          </a:p>
          <a:p>
            <a:r>
              <a:rPr lang="en-GB" dirty="0">
                <a:solidFill>
                  <a:srgbClr val="00303C"/>
                </a:solidFill>
                <a:effectLst/>
                <a:latin typeface="Futura" panose="020B0602020204020303" pitchFamily="34" charset="-79"/>
                <a:cs typeface="Futura" panose="020B0602020204020303" pitchFamily="34" charset="-79"/>
              </a:rPr>
              <a:t> </a:t>
            </a:r>
          </a:p>
          <a:p>
            <a:r>
              <a:rPr lang="en-GB" dirty="0">
                <a:solidFill>
                  <a:srgbClr val="00303C"/>
                </a:solidFill>
                <a:effectLst/>
                <a:latin typeface="Futura" panose="020B0602020204020303" pitchFamily="34" charset="-79"/>
                <a:cs typeface="Futura" panose="020B0602020204020303" pitchFamily="34" charset="-79"/>
              </a:rPr>
              <a:t>Scammers can hack into customer databases to send fraudulent emails and pretend to be the organisation online or use viruses or malware to corrupt files and systems. </a:t>
            </a:r>
          </a:p>
          <a:p>
            <a:endParaRPr lang="en-GB" dirty="0">
              <a:solidFill>
                <a:srgbClr val="00303C"/>
              </a:solidFill>
              <a:effectLst/>
              <a:latin typeface="Futura" panose="020B0602020204020303" pitchFamily="34" charset="-79"/>
              <a:cs typeface="Futura" panose="020B0602020204020303" pitchFamily="34" charset="-79"/>
            </a:endParaRPr>
          </a:p>
          <a:p>
            <a:r>
              <a:rPr lang="en-GB" dirty="0">
                <a:solidFill>
                  <a:srgbClr val="00303C"/>
                </a:solidFill>
                <a:effectLst/>
                <a:latin typeface="Futura" panose="020B0602020204020303" pitchFamily="34" charset="-79"/>
                <a:cs typeface="Futura" panose="020B0602020204020303" pitchFamily="34" charset="-79"/>
              </a:rPr>
              <a:t>If you are informed that your personal details have been lost or stolen by a company who holds your data, you should change the password of the email account associated with the company straightaway and keep an eye on your bank account for any suspicious activity. </a:t>
            </a:r>
          </a:p>
        </p:txBody>
      </p:sp>
    </p:spTree>
    <p:extLst>
      <p:ext uri="{BB962C8B-B14F-4D97-AF65-F5344CB8AC3E}">
        <p14:creationId xmlns:p14="http://schemas.microsoft.com/office/powerpoint/2010/main" val="11006202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6_Title Slid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1FEAF14-29DB-9B43-9EA6-F000F66D8390}"/>
              </a:ext>
            </a:extLst>
          </p:cNvPr>
          <p:cNvSpPr/>
          <p:nvPr userDrawn="1"/>
        </p:nvSpPr>
        <p:spPr>
          <a:xfrm>
            <a:off x="0" y="4798"/>
            <a:ext cx="12192000" cy="6520070"/>
          </a:xfrm>
          <a:prstGeom prst="rect">
            <a:avLst/>
          </a:prstGeom>
          <a:solidFill>
            <a:srgbClr val="D4E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6/28/2021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8" name="Rectangle 7">
            <a:extLst>
              <a:ext uri="{FF2B5EF4-FFF2-40B4-BE49-F238E27FC236}">
                <a16:creationId xmlns:a16="http://schemas.microsoft.com/office/drawing/2014/main" id="{3DAAD63D-0D2E-C64A-A94F-D2D8AF4859FB}"/>
              </a:ext>
            </a:extLst>
          </p:cNvPr>
          <p:cNvSpPr/>
          <p:nvPr userDrawn="1"/>
        </p:nvSpPr>
        <p:spPr>
          <a:xfrm>
            <a:off x="0" y="6211614"/>
            <a:ext cx="12192000" cy="646386"/>
          </a:xfrm>
          <a:prstGeom prst="rect">
            <a:avLst/>
          </a:prstGeom>
          <a:solidFill>
            <a:srgbClr val="213F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13F85"/>
              </a:solidFill>
            </a:endParaRPr>
          </a:p>
        </p:txBody>
      </p:sp>
      <p:sp>
        <p:nvSpPr>
          <p:cNvPr id="9" name="TextBox 8">
            <a:extLst>
              <a:ext uri="{FF2B5EF4-FFF2-40B4-BE49-F238E27FC236}">
                <a16:creationId xmlns:a16="http://schemas.microsoft.com/office/drawing/2014/main" id="{37C697E4-FDBD-194C-8CDF-C635C72D5E4B}"/>
              </a:ext>
            </a:extLst>
          </p:cNvPr>
          <p:cNvSpPr txBox="1"/>
          <p:nvPr userDrawn="1"/>
        </p:nvSpPr>
        <p:spPr>
          <a:xfrm>
            <a:off x="6477802" y="6289627"/>
            <a:ext cx="6036774"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SECURITY AND FRAUD </a:t>
            </a:r>
            <a:r>
              <a:rPr lang="en-GB" sz="2400" b="0" dirty="0">
                <a:solidFill>
                  <a:schemeClr val="bg1">
                    <a:alpha val="39000"/>
                  </a:schemeClr>
                </a:solidFill>
                <a:latin typeface="Futura" panose="020B0602020204020303" pitchFamily="34" charset="-79"/>
                <a:cs typeface="Futura" panose="020B0602020204020303" pitchFamily="34" charset="-79"/>
              </a:rPr>
              <a:t>FAKE EMAILS</a:t>
            </a:r>
          </a:p>
        </p:txBody>
      </p:sp>
    </p:spTree>
    <p:extLst>
      <p:ext uri="{BB962C8B-B14F-4D97-AF65-F5344CB8AC3E}">
        <p14:creationId xmlns:p14="http://schemas.microsoft.com/office/powerpoint/2010/main" val="11021331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7_Title Slid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1FEAF14-29DB-9B43-9EA6-F000F66D8390}"/>
              </a:ext>
            </a:extLst>
          </p:cNvPr>
          <p:cNvSpPr/>
          <p:nvPr userDrawn="1"/>
        </p:nvSpPr>
        <p:spPr>
          <a:xfrm>
            <a:off x="0" y="4798"/>
            <a:ext cx="12192000" cy="6520070"/>
          </a:xfrm>
          <a:prstGeom prst="rect">
            <a:avLst/>
          </a:prstGeom>
          <a:solidFill>
            <a:srgbClr val="D4E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6/28/2021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8" name="Rectangle 7">
            <a:extLst>
              <a:ext uri="{FF2B5EF4-FFF2-40B4-BE49-F238E27FC236}">
                <a16:creationId xmlns:a16="http://schemas.microsoft.com/office/drawing/2014/main" id="{3DAAD63D-0D2E-C64A-A94F-D2D8AF4859FB}"/>
              </a:ext>
            </a:extLst>
          </p:cNvPr>
          <p:cNvSpPr/>
          <p:nvPr userDrawn="1"/>
        </p:nvSpPr>
        <p:spPr>
          <a:xfrm>
            <a:off x="0" y="6211614"/>
            <a:ext cx="12192000" cy="646386"/>
          </a:xfrm>
          <a:prstGeom prst="rect">
            <a:avLst/>
          </a:prstGeom>
          <a:solidFill>
            <a:srgbClr val="213F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13F85"/>
              </a:solidFill>
            </a:endParaRPr>
          </a:p>
        </p:txBody>
      </p:sp>
      <p:sp>
        <p:nvSpPr>
          <p:cNvPr id="9" name="TextBox 8">
            <a:extLst>
              <a:ext uri="{FF2B5EF4-FFF2-40B4-BE49-F238E27FC236}">
                <a16:creationId xmlns:a16="http://schemas.microsoft.com/office/drawing/2014/main" id="{37C697E4-FDBD-194C-8CDF-C635C72D5E4B}"/>
              </a:ext>
            </a:extLst>
          </p:cNvPr>
          <p:cNvSpPr txBox="1"/>
          <p:nvPr userDrawn="1"/>
        </p:nvSpPr>
        <p:spPr>
          <a:xfrm>
            <a:off x="6477802" y="6289627"/>
            <a:ext cx="6036774"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SECURITY AND FRAUD </a:t>
            </a:r>
            <a:r>
              <a:rPr lang="en-GB" sz="2400" b="0" dirty="0">
                <a:solidFill>
                  <a:schemeClr val="bg1">
                    <a:alpha val="39000"/>
                  </a:schemeClr>
                </a:solidFill>
                <a:latin typeface="Futura" panose="020B0602020204020303" pitchFamily="34" charset="-79"/>
                <a:cs typeface="Futura" panose="020B0602020204020303" pitchFamily="34" charset="-79"/>
              </a:rPr>
              <a:t>FAKE EMAILS</a:t>
            </a:r>
          </a:p>
        </p:txBody>
      </p:sp>
    </p:spTree>
    <p:extLst>
      <p:ext uri="{BB962C8B-B14F-4D97-AF65-F5344CB8AC3E}">
        <p14:creationId xmlns:p14="http://schemas.microsoft.com/office/powerpoint/2010/main" val="60122842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8_Title Slid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1FEAF14-29DB-9B43-9EA6-F000F66D8390}"/>
              </a:ext>
            </a:extLst>
          </p:cNvPr>
          <p:cNvSpPr/>
          <p:nvPr userDrawn="1"/>
        </p:nvSpPr>
        <p:spPr>
          <a:xfrm>
            <a:off x="0" y="4798"/>
            <a:ext cx="12192000" cy="6520070"/>
          </a:xfrm>
          <a:prstGeom prst="rect">
            <a:avLst/>
          </a:prstGeom>
          <a:solidFill>
            <a:srgbClr val="D4E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6/28/2021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8" name="Rectangle 7">
            <a:extLst>
              <a:ext uri="{FF2B5EF4-FFF2-40B4-BE49-F238E27FC236}">
                <a16:creationId xmlns:a16="http://schemas.microsoft.com/office/drawing/2014/main" id="{3DAAD63D-0D2E-C64A-A94F-D2D8AF4859FB}"/>
              </a:ext>
            </a:extLst>
          </p:cNvPr>
          <p:cNvSpPr/>
          <p:nvPr userDrawn="1"/>
        </p:nvSpPr>
        <p:spPr>
          <a:xfrm>
            <a:off x="0" y="6211614"/>
            <a:ext cx="12192000" cy="646386"/>
          </a:xfrm>
          <a:prstGeom prst="rect">
            <a:avLst/>
          </a:prstGeom>
          <a:solidFill>
            <a:srgbClr val="213F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13F85"/>
              </a:solidFill>
            </a:endParaRPr>
          </a:p>
        </p:txBody>
      </p:sp>
      <p:sp>
        <p:nvSpPr>
          <p:cNvPr id="9" name="TextBox 8">
            <a:extLst>
              <a:ext uri="{FF2B5EF4-FFF2-40B4-BE49-F238E27FC236}">
                <a16:creationId xmlns:a16="http://schemas.microsoft.com/office/drawing/2014/main" id="{37C697E4-FDBD-194C-8CDF-C635C72D5E4B}"/>
              </a:ext>
            </a:extLst>
          </p:cNvPr>
          <p:cNvSpPr txBox="1"/>
          <p:nvPr userDrawn="1"/>
        </p:nvSpPr>
        <p:spPr>
          <a:xfrm>
            <a:off x="6477802" y="6289627"/>
            <a:ext cx="6036774"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SECURITY AND FRAUD </a:t>
            </a:r>
            <a:r>
              <a:rPr lang="en-GB" sz="2400" b="0" dirty="0">
                <a:solidFill>
                  <a:schemeClr val="bg1">
                    <a:alpha val="39000"/>
                  </a:schemeClr>
                </a:solidFill>
                <a:latin typeface="Futura" panose="020B0602020204020303" pitchFamily="34" charset="-79"/>
                <a:cs typeface="Futura" panose="020B0602020204020303" pitchFamily="34" charset="-79"/>
              </a:rPr>
              <a:t>FAKE EMAILS</a:t>
            </a:r>
          </a:p>
        </p:txBody>
      </p:sp>
    </p:spTree>
    <p:extLst>
      <p:ext uri="{BB962C8B-B14F-4D97-AF65-F5344CB8AC3E}">
        <p14:creationId xmlns:p14="http://schemas.microsoft.com/office/powerpoint/2010/main" val="18229878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9_Title Slid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564D706-B96B-4144-A5DC-2B675D9E24BD}"/>
              </a:ext>
            </a:extLst>
          </p:cNvPr>
          <p:cNvPicPr>
            <a:picLocks noChangeAspect="1"/>
          </p:cNvPicPr>
          <p:nvPr userDrawn="1"/>
        </p:nvPicPr>
        <p:blipFill rotWithShape="1">
          <a:blip r:embed="rId2"/>
          <a:srcRect l="8834" r="13598"/>
          <a:stretch/>
        </p:blipFill>
        <p:spPr>
          <a:xfrm>
            <a:off x="6872439" y="0"/>
            <a:ext cx="5319562" cy="6858000"/>
          </a:xfrm>
          <a:prstGeom prst="rect">
            <a:avLst/>
          </a:prstGeom>
        </p:spPr>
      </p:pic>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6/28/2021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20" name="Rectangle 19">
            <a:extLst>
              <a:ext uri="{FF2B5EF4-FFF2-40B4-BE49-F238E27FC236}">
                <a16:creationId xmlns:a16="http://schemas.microsoft.com/office/drawing/2014/main" id="{ED559CB6-C78D-6742-B631-A9BAE9C48685}"/>
              </a:ext>
            </a:extLst>
          </p:cNvPr>
          <p:cNvSpPr/>
          <p:nvPr userDrawn="1"/>
        </p:nvSpPr>
        <p:spPr>
          <a:xfrm>
            <a:off x="0" y="6211614"/>
            <a:ext cx="12192000" cy="646386"/>
          </a:xfrm>
          <a:prstGeom prst="rect">
            <a:avLst/>
          </a:prstGeom>
          <a:solidFill>
            <a:srgbClr val="213F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13F85"/>
              </a:solidFill>
            </a:endParaRPr>
          </a:p>
        </p:txBody>
      </p:sp>
      <p:sp>
        <p:nvSpPr>
          <p:cNvPr id="24" name="TextBox 23">
            <a:extLst>
              <a:ext uri="{FF2B5EF4-FFF2-40B4-BE49-F238E27FC236}">
                <a16:creationId xmlns:a16="http://schemas.microsoft.com/office/drawing/2014/main" id="{4A23E0C6-795F-8E42-A361-360DDB4E2B7F}"/>
              </a:ext>
            </a:extLst>
          </p:cNvPr>
          <p:cNvSpPr txBox="1"/>
          <p:nvPr userDrawn="1"/>
        </p:nvSpPr>
        <p:spPr>
          <a:xfrm>
            <a:off x="1058655" y="490930"/>
            <a:ext cx="5582777"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TIPS FOR SPOTTING A FAKE EMAIL</a:t>
            </a:r>
          </a:p>
        </p:txBody>
      </p:sp>
      <p:cxnSp>
        <p:nvCxnSpPr>
          <p:cNvPr id="25" name="Straight Connector 24">
            <a:extLst>
              <a:ext uri="{FF2B5EF4-FFF2-40B4-BE49-F238E27FC236}">
                <a16:creationId xmlns:a16="http://schemas.microsoft.com/office/drawing/2014/main" id="{F1BB2D84-7D53-854A-9100-2078A528C1AB}"/>
              </a:ext>
            </a:extLst>
          </p:cNvPr>
          <p:cNvCxnSpPr>
            <a:cxnSpLocks/>
          </p:cNvCxnSpPr>
          <p:nvPr userDrawn="1"/>
        </p:nvCxnSpPr>
        <p:spPr>
          <a:xfrm>
            <a:off x="1166274" y="937801"/>
            <a:ext cx="5051646" cy="0"/>
          </a:xfrm>
          <a:prstGeom prst="line">
            <a:avLst/>
          </a:prstGeom>
          <a:ln>
            <a:solidFill>
              <a:srgbClr val="7D2378"/>
            </a:solidFill>
          </a:ln>
        </p:spPr>
        <p:style>
          <a:lnRef idx="3">
            <a:schemeClr val="accent5"/>
          </a:lnRef>
          <a:fillRef idx="0">
            <a:schemeClr val="accent5"/>
          </a:fillRef>
          <a:effectRef idx="2">
            <a:schemeClr val="accent5"/>
          </a:effectRef>
          <a:fontRef idx="minor">
            <a:schemeClr val="tx1"/>
          </a:fontRef>
        </p:style>
      </p:cxnSp>
      <p:pic>
        <p:nvPicPr>
          <p:cNvPr id="8" name="Picture 7">
            <a:extLst>
              <a:ext uri="{FF2B5EF4-FFF2-40B4-BE49-F238E27FC236}">
                <a16:creationId xmlns:a16="http://schemas.microsoft.com/office/drawing/2014/main" id="{E263B725-7FD2-A341-8652-43FCEDAD3D51}"/>
              </a:ext>
            </a:extLst>
          </p:cNvPr>
          <p:cNvPicPr>
            <a:picLocks noChangeAspect="1"/>
          </p:cNvPicPr>
          <p:nvPr userDrawn="1"/>
        </p:nvPicPr>
        <p:blipFill>
          <a:blip r:embed="rId3"/>
          <a:stretch>
            <a:fillRect/>
          </a:stretch>
        </p:blipFill>
        <p:spPr>
          <a:xfrm>
            <a:off x="441857" y="413363"/>
            <a:ext cx="616798" cy="616798"/>
          </a:xfrm>
          <a:prstGeom prst="rect">
            <a:avLst/>
          </a:prstGeom>
        </p:spPr>
      </p:pic>
      <p:sp>
        <p:nvSpPr>
          <p:cNvPr id="9" name="Rectangle 8">
            <a:extLst>
              <a:ext uri="{FF2B5EF4-FFF2-40B4-BE49-F238E27FC236}">
                <a16:creationId xmlns:a16="http://schemas.microsoft.com/office/drawing/2014/main" id="{8EB73B98-D919-8841-B2DE-7F2981A6B4F6}"/>
              </a:ext>
            </a:extLst>
          </p:cNvPr>
          <p:cNvSpPr/>
          <p:nvPr userDrawn="1"/>
        </p:nvSpPr>
        <p:spPr>
          <a:xfrm>
            <a:off x="441856" y="1174897"/>
            <a:ext cx="6199575" cy="4247317"/>
          </a:xfrm>
          <a:prstGeom prst="rect">
            <a:avLst/>
          </a:prstGeom>
        </p:spPr>
        <p:txBody>
          <a:bodyPr wrap="square">
            <a:spAutoFit/>
          </a:bodyPr>
          <a:lstStyle/>
          <a:p>
            <a:pPr marL="285750" indent="-285750">
              <a:buFont typeface="Arial" panose="020B0604020202020204" pitchFamily="34" charset="0"/>
              <a:buChar char="•"/>
            </a:pPr>
            <a:r>
              <a:rPr lang="en-GB" dirty="0">
                <a:solidFill>
                  <a:srgbClr val="00303C"/>
                </a:solidFill>
                <a:effectLst/>
                <a:latin typeface="Futura" panose="020B0602020204020303" pitchFamily="34" charset="-79"/>
                <a:cs typeface="Futura" panose="020B0602020204020303" pitchFamily="34" charset="-79"/>
              </a:rPr>
              <a:t>The sender name or email does not look valid. Sometimes the name looks genuine but when you check the actual email address it’s something completely different.</a:t>
            </a:r>
          </a:p>
          <a:p>
            <a:pPr marL="285750" indent="-285750">
              <a:buFont typeface="Arial" panose="020B0604020202020204" pitchFamily="34" charset="0"/>
              <a:buChar char="•"/>
            </a:pPr>
            <a:r>
              <a:rPr lang="en-GB" dirty="0">
                <a:solidFill>
                  <a:srgbClr val="00303C"/>
                </a:solidFill>
                <a:effectLst/>
                <a:latin typeface="Futura" panose="020B0602020204020303" pitchFamily="34" charset="-79"/>
                <a:cs typeface="Futura" panose="020B0602020204020303" pitchFamily="34" charset="-79"/>
              </a:rPr>
              <a:t>Are there spelling, punctuation and grammar mistakes?</a:t>
            </a:r>
          </a:p>
          <a:p>
            <a:pPr marL="285750" indent="-285750">
              <a:buFont typeface="Arial" panose="020B0604020202020204" pitchFamily="34" charset="0"/>
              <a:buChar char="•"/>
            </a:pPr>
            <a:r>
              <a:rPr lang="en-GB" dirty="0">
                <a:solidFill>
                  <a:srgbClr val="00303C"/>
                </a:solidFill>
                <a:effectLst/>
                <a:latin typeface="Futura" panose="020B0602020204020303" pitchFamily="34" charset="-79"/>
                <a:cs typeface="Futura" panose="020B0602020204020303" pitchFamily="34" charset="-79"/>
              </a:rPr>
              <a:t>Look at how the email begins – is the email addressed to you or is it a general greeting?</a:t>
            </a:r>
          </a:p>
          <a:p>
            <a:pPr marL="285750" indent="-285750">
              <a:buFont typeface="Arial" panose="020B0604020202020204" pitchFamily="34" charset="0"/>
              <a:buChar char="•"/>
            </a:pPr>
            <a:r>
              <a:rPr lang="en-GB" dirty="0">
                <a:solidFill>
                  <a:srgbClr val="00303C"/>
                </a:solidFill>
                <a:effectLst/>
                <a:latin typeface="Futura" panose="020B0602020204020303" pitchFamily="34" charset="-79"/>
                <a:cs typeface="Futura" panose="020B0602020204020303" pitchFamily="34" charset="-79"/>
              </a:rPr>
              <a:t>Look at the signature. Lack of details about the sender or how you can contact a company strongly suggests a phish. Legitimate businesses always provide contact details.</a:t>
            </a:r>
          </a:p>
          <a:p>
            <a:pPr marL="285750" indent="-285750">
              <a:buFont typeface="Arial" panose="020B0604020202020204" pitchFamily="34" charset="0"/>
              <a:buChar char="•"/>
            </a:pPr>
            <a:r>
              <a:rPr lang="en-GB" dirty="0">
                <a:solidFill>
                  <a:srgbClr val="00303C"/>
                </a:solidFill>
                <a:effectLst/>
                <a:latin typeface="Futura" panose="020B0602020204020303" pitchFamily="34" charset="-79"/>
                <a:cs typeface="Futura" panose="020B0602020204020303" pitchFamily="34" charset="-79"/>
              </a:rPr>
              <a:t>If something looks too good to be true it probably is!</a:t>
            </a:r>
          </a:p>
          <a:p>
            <a:pPr marL="285750" indent="-285750">
              <a:buFont typeface="Arial" panose="020B0604020202020204" pitchFamily="34" charset="0"/>
              <a:buChar char="•"/>
            </a:pPr>
            <a:endParaRPr lang="en-GB" dirty="0">
              <a:solidFill>
                <a:srgbClr val="00303C"/>
              </a:solidFill>
              <a:effectLst/>
              <a:latin typeface="Futura" panose="020B0602020204020303" pitchFamily="34" charset="-79"/>
              <a:cs typeface="Futura" panose="020B0602020204020303" pitchFamily="34" charset="-79"/>
            </a:endParaRPr>
          </a:p>
          <a:p>
            <a:r>
              <a:rPr lang="en-GB" dirty="0">
                <a:solidFill>
                  <a:srgbClr val="00303C"/>
                </a:solidFill>
                <a:effectLst/>
                <a:latin typeface="Futura" panose="020B0602020204020303" pitchFamily="34" charset="-79"/>
                <a:cs typeface="Futura" panose="020B0602020204020303" pitchFamily="34" charset="-79"/>
              </a:rPr>
              <a:t>Take another look at the three emails in the last activity. </a:t>
            </a:r>
          </a:p>
          <a:p>
            <a:r>
              <a:rPr lang="en-GB" dirty="0">
                <a:solidFill>
                  <a:srgbClr val="00303C"/>
                </a:solidFill>
                <a:effectLst/>
                <a:latin typeface="Futura" panose="020B0602020204020303" pitchFamily="34" charset="-79"/>
                <a:cs typeface="Futura" panose="020B0602020204020303" pitchFamily="34" charset="-79"/>
              </a:rPr>
              <a:t>Is there anything you missed earlier?</a:t>
            </a:r>
          </a:p>
        </p:txBody>
      </p:sp>
      <p:sp>
        <p:nvSpPr>
          <p:cNvPr id="15" name="TextBox 14">
            <a:extLst>
              <a:ext uri="{FF2B5EF4-FFF2-40B4-BE49-F238E27FC236}">
                <a16:creationId xmlns:a16="http://schemas.microsoft.com/office/drawing/2014/main" id="{F492A5BB-5D19-594E-924E-810B45CA0A10}"/>
              </a:ext>
            </a:extLst>
          </p:cNvPr>
          <p:cNvSpPr txBox="1"/>
          <p:nvPr userDrawn="1"/>
        </p:nvSpPr>
        <p:spPr>
          <a:xfrm>
            <a:off x="6477802" y="6289627"/>
            <a:ext cx="6036774"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SECURITY AND FRAUD </a:t>
            </a:r>
            <a:r>
              <a:rPr lang="en-GB" sz="2400" b="0" dirty="0">
                <a:solidFill>
                  <a:schemeClr val="bg1">
                    <a:alpha val="39000"/>
                  </a:schemeClr>
                </a:solidFill>
                <a:latin typeface="Futura" panose="020B0602020204020303" pitchFamily="34" charset="-79"/>
                <a:cs typeface="Futura" panose="020B0602020204020303" pitchFamily="34" charset="-79"/>
              </a:rPr>
              <a:t>FAKE EMAILS</a:t>
            </a:r>
          </a:p>
        </p:txBody>
      </p:sp>
    </p:spTree>
    <p:extLst>
      <p:ext uri="{BB962C8B-B14F-4D97-AF65-F5344CB8AC3E}">
        <p14:creationId xmlns:p14="http://schemas.microsoft.com/office/powerpoint/2010/main" val="22265290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6/28/2021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7" name="TextBox 6">
            <a:extLst>
              <a:ext uri="{FF2B5EF4-FFF2-40B4-BE49-F238E27FC236}">
                <a16:creationId xmlns:a16="http://schemas.microsoft.com/office/drawing/2014/main" id="{252253B2-4574-7746-8155-B43E07F5259E}"/>
              </a:ext>
            </a:extLst>
          </p:cNvPr>
          <p:cNvSpPr txBox="1"/>
          <p:nvPr userDrawn="1"/>
        </p:nvSpPr>
        <p:spPr>
          <a:xfrm>
            <a:off x="559520" y="382749"/>
            <a:ext cx="6343353" cy="984885"/>
          </a:xfrm>
          <a:prstGeom prst="rect">
            <a:avLst/>
          </a:prstGeom>
          <a:noFill/>
        </p:spPr>
        <p:txBody>
          <a:bodyPr wrap="square" rtlCol="0">
            <a:spAutoFit/>
          </a:bodyPr>
          <a:lstStyle/>
          <a:p>
            <a:r>
              <a:rPr lang="en-GB" sz="4000" b="1" dirty="0">
                <a:solidFill>
                  <a:srgbClr val="7D2378"/>
                </a:solidFill>
                <a:latin typeface="Futura" panose="020B0602020204020303" pitchFamily="34" charset="-79"/>
                <a:cs typeface="Futura" panose="020B0602020204020303" pitchFamily="34" charset="-79"/>
              </a:rPr>
              <a:t>CONTENTS</a:t>
            </a:r>
          </a:p>
          <a:p>
            <a:endParaRPr lang="en-US" dirty="0"/>
          </a:p>
        </p:txBody>
      </p:sp>
      <p:sp>
        <p:nvSpPr>
          <p:cNvPr id="8" name="Rectangle 7">
            <a:extLst>
              <a:ext uri="{FF2B5EF4-FFF2-40B4-BE49-F238E27FC236}">
                <a16:creationId xmlns:a16="http://schemas.microsoft.com/office/drawing/2014/main" id="{67CA7545-F5C7-EF4F-BDF4-7F87A6F51527}"/>
              </a:ext>
            </a:extLst>
          </p:cNvPr>
          <p:cNvSpPr/>
          <p:nvPr userDrawn="1"/>
        </p:nvSpPr>
        <p:spPr>
          <a:xfrm>
            <a:off x="0" y="6211614"/>
            <a:ext cx="12192000" cy="646386"/>
          </a:xfrm>
          <a:prstGeom prst="rect">
            <a:avLst/>
          </a:prstGeom>
          <a:solidFill>
            <a:srgbClr val="213F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13F85"/>
              </a:solidFill>
            </a:endParaRPr>
          </a:p>
        </p:txBody>
      </p:sp>
      <p:sp>
        <p:nvSpPr>
          <p:cNvPr id="17" name="TextBox 16">
            <a:extLst>
              <a:ext uri="{FF2B5EF4-FFF2-40B4-BE49-F238E27FC236}">
                <a16:creationId xmlns:a16="http://schemas.microsoft.com/office/drawing/2014/main" id="{C7CF9A89-3179-EC45-AD8E-65F6F9E26AEE}"/>
              </a:ext>
            </a:extLst>
          </p:cNvPr>
          <p:cNvSpPr txBox="1"/>
          <p:nvPr userDrawn="1"/>
        </p:nvSpPr>
        <p:spPr>
          <a:xfrm>
            <a:off x="6689035" y="6289627"/>
            <a:ext cx="5825542"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SECURITY AND FRAUD </a:t>
            </a:r>
            <a:r>
              <a:rPr lang="en-GB" sz="2400" b="0" i="0" dirty="0">
                <a:solidFill>
                  <a:schemeClr val="bg1">
                    <a:alpha val="39000"/>
                  </a:schemeClr>
                </a:solidFill>
                <a:latin typeface="Futura Medium" panose="020B0602020204020303" pitchFamily="34" charset="-79"/>
                <a:cs typeface="Futura Medium" panose="020B0602020204020303" pitchFamily="34" charset="-79"/>
              </a:rPr>
              <a:t>CONTENTS</a:t>
            </a:r>
          </a:p>
        </p:txBody>
      </p:sp>
      <p:sp>
        <p:nvSpPr>
          <p:cNvPr id="14" name="TextBox 13">
            <a:extLst>
              <a:ext uri="{FF2B5EF4-FFF2-40B4-BE49-F238E27FC236}">
                <a16:creationId xmlns:a16="http://schemas.microsoft.com/office/drawing/2014/main" id="{5ABBC4B9-EA23-3046-B557-4DB30983EEA5}"/>
              </a:ext>
            </a:extLst>
          </p:cNvPr>
          <p:cNvSpPr txBox="1"/>
          <p:nvPr userDrawn="1"/>
        </p:nvSpPr>
        <p:spPr>
          <a:xfrm>
            <a:off x="559520" y="1103243"/>
            <a:ext cx="6450496" cy="4832092"/>
          </a:xfrm>
          <a:prstGeom prst="rect">
            <a:avLst/>
          </a:prstGeom>
          <a:noFill/>
        </p:spPr>
        <p:txBody>
          <a:bodyPr wrap="square" rtlCol="0">
            <a:spAutoFit/>
          </a:bodyPr>
          <a:lstStyle/>
          <a:p>
            <a:r>
              <a:rPr lang="en-US" sz="2800" dirty="0">
                <a:solidFill>
                  <a:srgbClr val="00303C"/>
                </a:solidFill>
                <a:latin typeface="Futura Medium" panose="020B0602020204020303" pitchFamily="34" charset="-79"/>
                <a:cs typeface="Futura Medium" panose="020B0602020204020303" pitchFamily="34" charset="-79"/>
                <a:hlinkClick r:id="rId2" action="ppaction://hlinksldjump"/>
              </a:rPr>
              <a:t>What is fraud?</a:t>
            </a:r>
            <a:endParaRPr lang="en-US" sz="2800" dirty="0">
              <a:solidFill>
                <a:srgbClr val="00303C"/>
              </a:solidFill>
              <a:latin typeface="Futura Medium" panose="020B0602020204020303" pitchFamily="34" charset="-79"/>
              <a:cs typeface="Futura Medium" panose="020B0602020204020303" pitchFamily="34" charset="-79"/>
            </a:endParaRPr>
          </a:p>
          <a:p>
            <a:r>
              <a:rPr lang="en-US" sz="2800" dirty="0">
                <a:solidFill>
                  <a:srgbClr val="00303C"/>
                </a:solidFill>
                <a:latin typeface="Futura Medium" panose="020B0602020204020303" pitchFamily="34" charset="-79"/>
                <a:cs typeface="Futura Medium" panose="020B0602020204020303" pitchFamily="34" charset="-79"/>
                <a:hlinkClick r:id="rId3" action="ppaction://hlinksldjump"/>
              </a:rPr>
              <a:t>Identity theft</a:t>
            </a:r>
            <a:endParaRPr lang="en-US" sz="2800" dirty="0">
              <a:solidFill>
                <a:srgbClr val="00303C"/>
              </a:solidFill>
              <a:latin typeface="Futura Medium" panose="020B0602020204020303" pitchFamily="34" charset="-79"/>
              <a:cs typeface="Futura Medium" panose="020B0602020204020303" pitchFamily="34" charset="-79"/>
            </a:endParaRPr>
          </a:p>
          <a:p>
            <a:r>
              <a:rPr lang="en-US" sz="2800" dirty="0">
                <a:solidFill>
                  <a:srgbClr val="00303C"/>
                </a:solidFill>
                <a:latin typeface="Futura Medium" panose="020B0602020204020303" pitchFamily="34" charset="-79"/>
                <a:cs typeface="Futura Medium" panose="020B0602020204020303" pitchFamily="34" charset="-79"/>
                <a:hlinkClick r:id="rId4" action="ppaction://hlinksldjump"/>
              </a:rPr>
              <a:t>Key terms</a:t>
            </a:r>
            <a:endParaRPr lang="en-US" sz="2800" dirty="0">
              <a:solidFill>
                <a:srgbClr val="00303C"/>
              </a:solidFill>
              <a:latin typeface="Futura Medium" panose="020B0602020204020303" pitchFamily="34" charset="-79"/>
              <a:cs typeface="Futura Medium" panose="020B0602020204020303" pitchFamily="34" charset="-79"/>
            </a:endParaRPr>
          </a:p>
          <a:p>
            <a:r>
              <a:rPr lang="en-US" sz="2800" dirty="0">
                <a:solidFill>
                  <a:srgbClr val="00303C"/>
                </a:solidFill>
                <a:latin typeface="Futura Medium" panose="020B0602020204020303" pitchFamily="34" charset="-79"/>
                <a:cs typeface="Futura Medium" panose="020B0602020204020303" pitchFamily="34" charset="-79"/>
                <a:hlinkClick r:id="rId5" action="ppaction://hlinksldjump"/>
              </a:rPr>
              <a:t>Fake emails</a:t>
            </a:r>
            <a:endParaRPr lang="en-US" sz="2800" dirty="0">
              <a:solidFill>
                <a:srgbClr val="00303C"/>
              </a:solidFill>
              <a:latin typeface="Futura Medium" panose="020B0602020204020303" pitchFamily="34" charset="-79"/>
              <a:cs typeface="Futura Medium" panose="020B0602020204020303" pitchFamily="34" charset="-79"/>
            </a:endParaRPr>
          </a:p>
          <a:p>
            <a:r>
              <a:rPr lang="en-US" sz="2800" dirty="0">
                <a:solidFill>
                  <a:srgbClr val="00303C"/>
                </a:solidFill>
                <a:latin typeface="Futura Medium" panose="020B0602020204020303" pitchFamily="34" charset="-79"/>
                <a:cs typeface="Futura Medium" panose="020B0602020204020303" pitchFamily="34" charset="-79"/>
                <a:hlinkClick r:id="rId6" action="ppaction://hlinksldjump"/>
              </a:rPr>
              <a:t>Online fraud</a:t>
            </a:r>
            <a:endParaRPr lang="en-US" sz="2800" dirty="0">
              <a:solidFill>
                <a:srgbClr val="00303C"/>
              </a:solidFill>
              <a:latin typeface="Futura Medium" panose="020B0602020204020303" pitchFamily="34" charset="-79"/>
              <a:cs typeface="Futura Medium" panose="020B0602020204020303" pitchFamily="34" charset="-79"/>
            </a:endParaRPr>
          </a:p>
          <a:p>
            <a:r>
              <a:rPr lang="en-US" sz="2800" dirty="0">
                <a:solidFill>
                  <a:srgbClr val="00303C"/>
                </a:solidFill>
                <a:latin typeface="Futura Medium" panose="020B0602020204020303" pitchFamily="34" charset="-79"/>
                <a:cs typeface="Futura Medium" panose="020B0602020204020303" pitchFamily="34" charset="-79"/>
                <a:hlinkClick r:id="rId7" action="ppaction://hlinksldjump"/>
              </a:rPr>
              <a:t>How to protect yourself</a:t>
            </a:r>
            <a:endParaRPr lang="en-US" sz="2800" dirty="0">
              <a:solidFill>
                <a:srgbClr val="00303C"/>
              </a:solidFill>
              <a:latin typeface="Futura Medium" panose="020B0602020204020303" pitchFamily="34" charset="-79"/>
              <a:cs typeface="Futura Medium" panose="020B0602020204020303" pitchFamily="34" charset="-79"/>
            </a:endParaRPr>
          </a:p>
          <a:p>
            <a:r>
              <a:rPr lang="en-US" sz="2800" dirty="0">
                <a:solidFill>
                  <a:srgbClr val="00303C"/>
                </a:solidFill>
                <a:latin typeface="Futura Medium" panose="020B0602020204020303" pitchFamily="34" charset="-79"/>
                <a:cs typeface="Futura Medium" panose="020B0602020204020303" pitchFamily="34" charset="-79"/>
                <a:hlinkClick r:id="rId8" action="ppaction://hlinksldjump"/>
              </a:rPr>
              <a:t>Online security</a:t>
            </a:r>
            <a:endParaRPr lang="en-US" sz="2800" dirty="0">
              <a:solidFill>
                <a:srgbClr val="00303C"/>
              </a:solidFill>
              <a:latin typeface="Futura Medium" panose="020B0602020204020303" pitchFamily="34" charset="-79"/>
              <a:cs typeface="Futura Medium" panose="020B0602020204020303" pitchFamily="34" charset="-79"/>
            </a:endParaRPr>
          </a:p>
          <a:p>
            <a:r>
              <a:rPr lang="en-US" sz="2800" dirty="0">
                <a:solidFill>
                  <a:srgbClr val="00303C"/>
                </a:solidFill>
                <a:latin typeface="Futura Medium" panose="020B0602020204020303" pitchFamily="34" charset="-79"/>
                <a:cs typeface="Futura Medium" panose="020B0602020204020303" pitchFamily="34" charset="-79"/>
                <a:hlinkClick r:id="rId9" action="ppaction://hlinksldjump"/>
              </a:rPr>
              <a:t>Help available</a:t>
            </a:r>
            <a:endParaRPr lang="en-US" sz="2800" dirty="0">
              <a:solidFill>
                <a:srgbClr val="00303C"/>
              </a:solidFill>
              <a:latin typeface="Futura Medium" panose="020B0602020204020303" pitchFamily="34" charset="-79"/>
              <a:cs typeface="Futura Medium" panose="020B0602020204020303" pitchFamily="34" charset="-79"/>
            </a:endParaRPr>
          </a:p>
          <a:p>
            <a:r>
              <a:rPr lang="en-US" sz="2800" dirty="0">
                <a:solidFill>
                  <a:srgbClr val="00303C"/>
                </a:solidFill>
                <a:latin typeface="Futura Medium" panose="020B0602020204020303" pitchFamily="34" charset="-79"/>
                <a:cs typeface="Futura Medium" panose="020B0602020204020303" pitchFamily="34" charset="-79"/>
                <a:hlinkClick r:id="rId10" action="ppaction://hlinksldjump"/>
              </a:rPr>
              <a:t>Money mules</a:t>
            </a:r>
            <a:endParaRPr lang="en-US" sz="2800" dirty="0">
              <a:solidFill>
                <a:srgbClr val="00303C"/>
              </a:solidFill>
              <a:latin typeface="Futura Medium" panose="020B0602020204020303" pitchFamily="34" charset="-79"/>
              <a:cs typeface="Futura Medium" panose="020B0602020204020303" pitchFamily="34" charset="-79"/>
            </a:endParaRPr>
          </a:p>
          <a:p>
            <a:r>
              <a:rPr lang="en-US" sz="2800" dirty="0">
                <a:solidFill>
                  <a:srgbClr val="00303C"/>
                </a:solidFill>
                <a:latin typeface="Futura Medium" panose="020B0602020204020303" pitchFamily="34" charset="-79"/>
                <a:cs typeface="Futura Medium" panose="020B0602020204020303" pitchFamily="34" charset="-79"/>
                <a:hlinkClick r:id="rId11" action="ppaction://hlinksldjump"/>
              </a:rPr>
              <a:t>What have you learnt?</a:t>
            </a:r>
            <a:endParaRPr lang="en-US" sz="2800" dirty="0">
              <a:solidFill>
                <a:srgbClr val="00303C"/>
              </a:solidFill>
              <a:latin typeface="Futura Medium" panose="020B0602020204020303" pitchFamily="34" charset="-79"/>
              <a:cs typeface="Futura Medium" panose="020B0602020204020303" pitchFamily="34" charset="-79"/>
            </a:endParaRPr>
          </a:p>
          <a:p>
            <a:r>
              <a:rPr lang="en-US" sz="2800" dirty="0">
                <a:solidFill>
                  <a:srgbClr val="00303C"/>
                </a:solidFill>
                <a:latin typeface="Futura Medium" panose="020B0602020204020303" pitchFamily="34" charset="-79"/>
                <a:cs typeface="Futura Medium" panose="020B0602020204020303" pitchFamily="34" charset="-79"/>
                <a:hlinkClick r:id="rId12" action="ppaction://hlinksldjump"/>
              </a:rPr>
              <a:t>Further your knowledge</a:t>
            </a:r>
            <a:endParaRPr lang="en-US" sz="3200" dirty="0">
              <a:solidFill>
                <a:srgbClr val="00303C"/>
              </a:solidFill>
              <a:latin typeface="Futura Medium" panose="020B0602020204020303" pitchFamily="34" charset="-79"/>
              <a:cs typeface="Futura Medium" panose="020B0602020204020303" pitchFamily="34" charset="-79"/>
            </a:endParaRPr>
          </a:p>
        </p:txBody>
      </p:sp>
    </p:spTree>
    <p:extLst>
      <p:ext uri="{BB962C8B-B14F-4D97-AF65-F5344CB8AC3E}">
        <p14:creationId xmlns:p14="http://schemas.microsoft.com/office/powerpoint/2010/main" val="8489426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0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6/28/2021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20" name="Rectangle 19">
            <a:extLst>
              <a:ext uri="{FF2B5EF4-FFF2-40B4-BE49-F238E27FC236}">
                <a16:creationId xmlns:a16="http://schemas.microsoft.com/office/drawing/2014/main" id="{ED559CB6-C78D-6742-B631-A9BAE9C48685}"/>
              </a:ext>
            </a:extLst>
          </p:cNvPr>
          <p:cNvSpPr/>
          <p:nvPr userDrawn="1"/>
        </p:nvSpPr>
        <p:spPr>
          <a:xfrm>
            <a:off x="0" y="6211614"/>
            <a:ext cx="12192000" cy="646386"/>
          </a:xfrm>
          <a:prstGeom prst="rect">
            <a:avLst/>
          </a:prstGeom>
          <a:solidFill>
            <a:srgbClr val="213F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13F85"/>
              </a:solidFill>
            </a:endParaRPr>
          </a:p>
        </p:txBody>
      </p:sp>
      <p:pic>
        <p:nvPicPr>
          <p:cNvPr id="10" name="Picture 9">
            <a:extLst>
              <a:ext uri="{FF2B5EF4-FFF2-40B4-BE49-F238E27FC236}">
                <a16:creationId xmlns:a16="http://schemas.microsoft.com/office/drawing/2014/main" id="{E343B986-63E5-4043-B4A9-15270539AE6F}"/>
              </a:ext>
            </a:extLst>
          </p:cNvPr>
          <p:cNvPicPr>
            <a:picLocks noChangeAspect="1"/>
          </p:cNvPicPr>
          <p:nvPr userDrawn="1"/>
        </p:nvPicPr>
        <p:blipFill>
          <a:blip r:embed="rId2"/>
          <a:stretch>
            <a:fillRect/>
          </a:stretch>
        </p:blipFill>
        <p:spPr>
          <a:xfrm rot="5400000" flipV="1">
            <a:off x="3073139" y="3335487"/>
            <a:ext cx="617622" cy="102937"/>
          </a:xfrm>
          <a:prstGeom prst="rect">
            <a:avLst/>
          </a:prstGeom>
        </p:spPr>
      </p:pic>
      <p:pic>
        <p:nvPicPr>
          <p:cNvPr id="9" name="Picture 8">
            <a:extLst>
              <a:ext uri="{FF2B5EF4-FFF2-40B4-BE49-F238E27FC236}">
                <a16:creationId xmlns:a16="http://schemas.microsoft.com/office/drawing/2014/main" id="{70C28C9F-C426-8743-BF33-69A062B15827}"/>
              </a:ext>
            </a:extLst>
          </p:cNvPr>
          <p:cNvPicPr>
            <a:picLocks noChangeAspect="1"/>
          </p:cNvPicPr>
          <p:nvPr userDrawn="1"/>
        </p:nvPicPr>
        <p:blipFill>
          <a:blip r:embed="rId3"/>
          <a:stretch>
            <a:fillRect/>
          </a:stretch>
        </p:blipFill>
        <p:spPr>
          <a:xfrm rot="5400000">
            <a:off x="3109514" y="-752418"/>
            <a:ext cx="5972971" cy="7691223"/>
          </a:xfrm>
          <a:prstGeom prst="rect">
            <a:avLst/>
          </a:prstGeom>
        </p:spPr>
      </p:pic>
      <p:sp>
        <p:nvSpPr>
          <p:cNvPr id="17" name="TextBox 16">
            <a:extLst>
              <a:ext uri="{FF2B5EF4-FFF2-40B4-BE49-F238E27FC236}">
                <a16:creationId xmlns:a16="http://schemas.microsoft.com/office/drawing/2014/main" id="{AE3D70CF-8E7F-234B-8CD2-28BAAEEE318A}"/>
              </a:ext>
            </a:extLst>
          </p:cNvPr>
          <p:cNvSpPr txBox="1"/>
          <p:nvPr userDrawn="1"/>
        </p:nvSpPr>
        <p:spPr>
          <a:xfrm>
            <a:off x="3551582" y="917193"/>
            <a:ext cx="4601818" cy="523220"/>
          </a:xfrm>
          <a:prstGeom prst="rect">
            <a:avLst/>
          </a:prstGeom>
          <a:noFill/>
        </p:spPr>
        <p:txBody>
          <a:bodyPr wrap="square" rtlCol="0">
            <a:spAutoFit/>
          </a:bodyPr>
          <a:lstStyle/>
          <a:p>
            <a:r>
              <a:rPr lang="en-US" sz="2800" dirty="0">
                <a:solidFill>
                  <a:srgbClr val="213F85"/>
                </a:solidFill>
                <a:latin typeface="Futura Medium" panose="020B0602020204020303" pitchFamily="34" charset="-79"/>
                <a:cs typeface="Futura Medium" panose="020B0602020204020303" pitchFamily="34" charset="-79"/>
              </a:rPr>
              <a:t>QUESTIONS</a:t>
            </a:r>
          </a:p>
        </p:txBody>
      </p:sp>
      <p:cxnSp>
        <p:nvCxnSpPr>
          <p:cNvPr id="19" name="Straight Connector 18">
            <a:extLst>
              <a:ext uri="{FF2B5EF4-FFF2-40B4-BE49-F238E27FC236}">
                <a16:creationId xmlns:a16="http://schemas.microsoft.com/office/drawing/2014/main" id="{DBD56574-254A-8141-93FA-128C0CD90921}"/>
              </a:ext>
            </a:extLst>
          </p:cNvPr>
          <p:cNvCxnSpPr>
            <a:cxnSpLocks/>
          </p:cNvCxnSpPr>
          <p:nvPr userDrawn="1"/>
        </p:nvCxnSpPr>
        <p:spPr>
          <a:xfrm>
            <a:off x="3645908" y="1430753"/>
            <a:ext cx="2114812" cy="0"/>
          </a:xfrm>
          <a:prstGeom prst="line">
            <a:avLst/>
          </a:prstGeom>
          <a:ln>
            <a:solidFill>
              <a:srgbClr val="7D2378"/>
            </a:solidFill>
          </a:ln>
        </p:spPr>
        <p:style>
          <a:lnRef idx="3">
            <a:schemeClr val="accent5"/>
          </a:lnRef>
          <a:fillRef idx="0">
            <a:schemeClr val="accent5"/>
          </a:fillRef>
          <a:effectRef idx="2">
            <a:schemeClr val="accent5"/>
          </a:effectRef>
          <a:fontRef idx="minor">
            <a:schemeClr val="tx1"/>
          </a:fontRef>
        </p:style>
      </p:cxnSp>
      <p:pic>
        <p:nvPicPr>
          <p:cNvPr id="11" name="Picture 10">
            <a:extLst>
              <a:ext uri="{FF2B5EF4-FFF2-40B4-BE49-F238E27FC236}">
                <a16:creationId xmlns:a16="http://schemas.microsoft.com/office/drawing/2014/main" id="{5FEDF61D-809A-C146-BB7C-7C9F21C624F0}"/>
              </a:ext>
            </a:extLst>
          </p:cNvPr>
          <p:cNvPicPr>
            <a:picLocks noChangeAspect="1"/>
          </p:cNvPicPr>
          <p:nvPr userDrawn="1"/>
        </p:nvPicPr>
        <p:blipFill>
          <a:blip r:embed="rId4"/>
          <a:stretch>
            <a:fillRect/>
          </a:stretch>
        </p:blipFill>
        <p:spPr>
          <a:xfrm>
            <a:off x="2135169" y="917193"/>
            <a:ext cx="1298250" cy="1298250"/>
          </a:xfrm>
          <a:prstGeom prst="rect">
            <a:avLst/>
          </a:prstGeom>
        </p:spPr>
      </p:pic>
      <p:sp>
        <p:nvSpPr>
          <p:cNvPr id="16" name="TextBox 15">
            <a:extLst>
              <a:ext uri="{FF2B5EF4-FFF2-40B4-BE49-F238E27FC236}">
                <a16:creationId xmlns:a16="http://schemas.microsoft.com/office/drawing/2014/main" id="{6B32A604-6E75-5849-83DC-1B01746C6E16}"/>
              </a:ext>
            </a:extLst>
          </p:cNvPr>
          <p:cNvSpPr txBox="1"/>
          <p:nvPr userDrawn="1"/>
        </p:nvSpPr>
        <p:spPr>
          <a:xfrm>
            <a:off x="6477802" y="6289627"/>
            <a:ext cx="6036774"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SECURITY AND FRAUD </a:t>
            </a:r>
            <a:r>
              <a:rPr lang="en-GB" sz="2400" b="0" dirty="0">
                <a:solidFill>
                  <a:schemeClr val="bg1">
                    <a:alpha val="39000"/>
                  </a:schemeClr>
                </a:solidFill>
                <a:latin typeface="Futura" panose="020B0602020204020303" pitchFamily="34" charset="-79"/>
                <a:cs typeface="Futura" panose="020B0602020204020303" pitchFamily="34" charset="-79"/>
              </a:rPr>
              <a:t>FAKE EMAILS</a:t>
            </a:r>
          </a:p>
        </p:txBody>
      </p:sp>
      <p:sp>
        <p:nvSpPr>
          <p:cNvPr id="8" name="Rectangle 7">
            <a:extLst>
              <a:ext uri="{FF2B5EF4-FFF2-40B4-BE49-F238E27FC236}">
                <a16:creationId xmlns:a16="http://schemas.microsoft.com/office/drawing/2014/main" id="{CF87142B-963A-E74F-AF36-621EC27D97BB}"/>
              </a:ext>
            </a:extLst>
          </p:cNvPr>
          <p:cNvSpPr/>
          <p:nvPr userDrawn="1"/>
        </p:nvSpPr>
        <p:spPr>
          <a:xfrm>
            <a:off x="3548638" y="1579209"/>
            <a:ext cx="6096000" cy="2308324"/>
          </a:xfrm>
          <a:prstGeom prst="rect">
            <a:avLst/>
          </a:prstGeom>
        </p:spPr>
        <p:txBody>
          <a:bodyPr>
            <a:spAutoFit/>
          </a:bodyPr>
          <a:lstStyle/>
          <a:p>
            <a:r>
              <a:rPr lang="en-GB" b="1" dirty="0">
                <a:solidFill>
                  <a:srgbClr val="213F85"/>
                </a:solidFill>
                <a:effectLst/>
                <a:latin typeface="Swiss 721 SWA" panose="020B0504020202020204" pitchFamily="34" charset="0"/>
                <a:cs typeface="Futura" panose="020B0602020204020303" pitchFamily="34" charset="-79"/>
              </a:rPr>
              <a:t>1.</a:t>
            </a:r>
            <a:r>
              <a:rPr lang="en-GB" dirty="0">
                <a:solidFill>
                  <a:srgbClr val="213F85"/>
                </a:solidFill>
                <a:effectLst/>
                <a:latin typeface="Futura" panose="020B0602020204020303" pitchFamily="34" charset="-79"/>
                <a:cs typeface="Futura" panose="020B0602020204020303" pitchFamily="34" charset="-79"/>
              </a:rPr>
              <a:t> How do you check the full email address from a  </a:t>
            </a:r>
          </a:p>
          <a:p>
            <a:r>
              <a:rPr lang="en-GB" dirty="0">
                <a:solidFill>
                  <a:srgbClr val="213F85"/>
                </a:solidFill>
                <a:effectLst/>
                <a:latin typeface="Futura" panose="020B0602020204020303" pitchFamily="34" charset="-79"/>
                <a:cs typeface="Futura" panose="020B0602020204020303" pitchFamily="34" charset="-79"/>
              </a:rPr>
              <a:t>    sender, and what type of things would make you </a:t>
            </a:r>
          </a:p>
          <a:p>
            <a:r>
              <a:rPr lang="en-GB" dirty="0">
                <a:solidFill>
                  <a:srgbClr val="213F85"/>
                </a:solidFill>
                <a:effectLst/>
                <a:latin typeface="Futura" panose="020B0602020204020303" pitchFamily="34" charset="-79"/>
                <a:cs typeface="Futura" panose="020B0602020204020303" pitchFamily="34" charset="-79"/>
              </a:rPr>
              <a:t>    think the sender could be fake?</a:t>
            </a:r>
          </a:p>
          <a:p>
            <a:endParaRPr lang="en-GB" dirty="0">
              <a:solidFill>
                <a:srgbClr val="213F85"/>
              </a:solidFill>
              <a:effectLst/>
              <a:latin typeface="Futura" panose="020B0602020204020303" pitchFamily="34" charset="-79"/>
              <a:cs typeface="Futura" panose="020B0602020204020303" pitchFamily="34" charset="-79"/>
            </a:endParaRPr>
          </a:p>
          <a:p>
            <a:r>
              <a:rPr lang="en-GB" b="1" dirty="0">
                <a:solidFill>
                  <a:srgbClr val="213F85"/>
                </a:solidFill>
                <a:effectLst/>
                <a:latin typeface="Swiss 721 SWA" panose="020B0504020202020204" pitchFamily="34" charset="0"/>
                <a:cs typeface="Futura" panose="020B0602020204020303" pitchFamily="34" charset="-79"/>
              </a:rPr>
              <a:t>2. </a:t>
            </a:r>
            <a:r>
              <a:rPr lang="en-GB" dirty="0">
                <a:solidFill>
                  <a:srgbClr val="213F85"/>
                </a:solidFill>
                <a:effectLst/>
                <a:latin typeface="Futura" panose="020B0602020204020303" pitchFamily="34" charset="-79"/>
                <a:cs typeface="Futura" panose="020B0602020204020303" pitchFamily="34" charset="-79"/>
              </a:rPr>
              <a:t>Name three methods of social identity theft.</a:t>
            </a:r>
          </a:p>
          <a:p>
            <a:endParaRPr lang="en-GB" dirty="0">
              <a:solidFill>
                <a:srgbClr val="213F85"/>
              </a:solidFill>
              <a:effectLst/>
              <a:latin typeface="Futura" panose="020B0602020204020303" pitchFamily="34" charset="-79"/>
              <a:cs typeface="Futura" panose="020B0602020204020303" pitchFamily="34" charset="-79"/>
            </a:endParaRPr>
          </a:p>
          <a:p>
            <a:r>
              <a:rPr lang="en-GB" b="1" dirty="0">
                <a:solidFill>
                  <a:srgbClr val="213F85"/>
                </a:solidFill>
                <a:effectLst/>
                <a:latin typeface="Swiss 721 SWA" panose="020B0504020202020204" pitchFamily="34" charset="0"/>
                <a:cs typeface="Futura" panose="020B0602020204020303" pitchFamily="34" charset="-79"/>
              </a:rPr>
              <a:t>3. </a:t>
            </a:r>
            <a:r>
              <a:rPr lang="en-GB" dirty="0">
                <a:solidFill>
                  <a:srgbClr val="213F85"/>
                </a:solidFill>
                <a:effectLst/>
                <a:latin typeface="Futura" panose="020B0602020204020303" pitchFamily="34" charset="-79"/>
                <a:cs typeface="Futura" panose="020B0602020204020303" pitchFamily="34" charset="-79"/>
              </a:rPr>
              <a:t>What is the difference between digital and </a:t>
            </a:r>
          </a:p>
          <a:p>
            <a:r>
              <a:rPr lang="en-GB" dirty="0">
                <a:solidFill>
                  <a:srgbClr val="213F85"/>
                </a:solidFill>
                <a:effectLst/>
                <a:latin typeface="Futura" panose="020B0602020204020303" pitchFamily="34" charset="-79"/>
                <a:cs typeface="Futura" panose="020B0602020204020303" pitchFamily="34" charset="-79"/>
              </a:rPr>
              <a:t>    physical identity theft?</a:t>
            </a:r>
          </a:p>
        </p:txBody>
      </p:sp>
    </p:spTree>
    <p:extLst>
      <p:ext uri="{BB962C8B-B14F-4D97-AF65-F5344CB8AC3E}">
        <p14:creationId xmlns:p14="http://schemas.microsoft.com/office/powerpoint/2010/main" val="180832189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1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6/28/2021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20" name="Rectangle 19">
            <a:extLst>
              <a:ext uri="{FF2B5EF4-FFF2-40B4-BE49-F238E27FC236}">
                <a16:creationId xmlns:a16="http://schemas.microsoft.com/office/drawing/2014/main" id="{ED559CB6-C78D-6742-B631-A9BAE9C48685}"/>
              </a:ext>
            </a:extLst>
          </p:cNvPr>
          <p:cNvSpPr/>
          <p:nvPr userDrawn="1"/>
        </p:nvSpPr>
        <p:spPr>
          <a:xfrm>
            <a:off x="0" y="6211614"/>
            <a:ext cx="12192000" cy="646386"/>
          </a:xfrm>
          <a:prstGeom prst="rect">
            <a:avLst/>
          </a:prstGeom>
          <a:solidFill>
            <a:srgbClr val="213F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13F85"/>
              </a:solidFill>
            </a:endParaRPr>
          </a:p>
        </p:txBody>
      </p:sp>
      <p:sp>
        <p:nvSpPr>
          <p:cNvPr id="24" name="TextBox 23">
            <a:extLst>
              <a:ext uri="{FF2B5EF4-FFF2-40B4-BE49-F238E27FC236}">
                <a16:creationId xmlns:a16="http://schemas.microsoft.com/office/drawing/2014/main" id="{4A23E0C6-795F-8E42-A361-360DDB4E2B7F}"/>
              </a:ext>
            </a:extLst>
          </p:cNvPr>
          <p:cNvSpPr txBox="1"/>
          <p:nvPr userDrawn="1"/>
        </p:nvSpPr>
        <p:spPr>
          <a:xfrm>
            <a:off x="1087530" y="490930"/>
            <a:ext cx="5582777"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ONLINE FRAUD</a:t>
            </a:r>
          </a:p>
        </p:txBody>
      </p:sp>
      <p:cxnSp>
        <p:nvCxnSpPr>
          <p:cNvPr id="25" name="Straight Connector 24">
            <a:extLst>
              <a:ext uri="{FF2B5EF4-FFF2-40B4-BE49-F238E27FC236}">
                <a16:creationId xmlns:a16="http://schemas.microsoft.com/office/drawing/2014/main" id="{F1BB2D84-7D53-854A-9100-2078A528C1AB}"/>
              </a:ext>
            </a:extLst>
          </p:cNvPr>
          <p:cNvCxnSpPr>
            <a:cxnSpLocks/>
          </p:cNvCxnSpPr>
          <p:nvPr userDrawn="1"/>
        </p:nvCxnSpPr>
        <p:spPr>
          <a:xfrm>
            <a:off x="1195149" y="937801"/>
            <a:ext cx="2241069" cy="0"/>
          </a:xfrm>
          <a:prstGeom prst="line">
            <a:avLst/>
          </a:prstGeom>
          <a:ln>
            <a:solidFill>
              <a:srgbClr val="7D2378"/>
            </a:solidFill>
          </a:ln>
        </p:spPr>
        <p:style>
          <a:lnRef idx="3">
            <a:schemeClr val="accent5"/>
          </a:lnRef>
          <a:fillRef idx="0">
            <a:schemeClr val="accent5"/>
          </a:fillRef>
          <a:effectRef idx="2">
            <a:schemeClr val="accent5"/>
          </a:effectRef>
          <a:fontRef idx="minor">
            <a:schemeClr val="tx1"/>
          </a:fontRef>
        </p:style>
      </p:cxnSp>
      <p:pic>
        <p:nvPicPr>
          <p:cNvPr id="8" name="Picture 7">
            <a:extLst>
              <a:ext uri="{FF2B5EF4-FFF2-40B4-BE49-F238E27FC236}">
                <a16:creationId xmlns:a16="http://schemas.microsoft.com/office/drawing/2014/main" id="{E263B725-7FD2-A341-8652-43FCEDAD3D51}"/>
              </a:ext>
            </a:extLst>
          </p:cNvPr>
          <p:cNvPicPr>
            <a:picLocks noChangeAspect="1"/>
          </p:cNvPicPr>
          <p:nvPr userDrawn="1"/>
        </p:nvPicPr>
        <p:blipFill>
          <a:blip r:embed="rId2"/>
          <a:stretch>
            <a:fillRect/>
          </a:stretch>
        </p:blipFill>
        <p:spPr>
          <a:xfrm>
            <a:off x="480357" y="413363"/>
            <a:ext cx="616798" cy="616798"/>
          </a:xfrm>
          <a:prstGeom prst="rect">
            <a:avLst/>
          </a:prstGeom>
        </p:spPr>
      </p:pic>
      <p:sp>
        <p:nvSpPr>
          <p:cNvPr id="15" name="TextBox 14">
            <a:extLst>
              <a:ext uri="{FF2B5EF4-FFF2-40B4-BE49-F238E27FC236}">
                <a16:creationId xmlns:a16="http://schemas.microsoft.com/office/drawing/2014/main" id="{F492A5BB-5D19-594E-924E-810B45CA0A10}"/>
              </a:ext>
            </a:extLst>
          </p:cNvPr>
          <p:cNvSpPr txBox="1"/>
          <p:nvPr userDrawn="1"/>
        </p:nvSpPr>
        <p:spPr>
          <a:xfrm>
            <a:off x="6096000" y="6289627"/>
            <a:ext cx="6418576"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SECURITY AND FRAUD </a:t>
            </a:r>
            <a:r>
              <a:rPr lang="en-GB" sz="2400" b="0" dirty="0">
                <a:solidFill>
                  <a:schemeClr val="bg1">
                    <a:alpha val="39000"/>
                  </a:schemeClr>
                </a:solidFill>
                <a:latin typeface="Futura" panose="020B0602020204020303" pitchFamily="34" charset="-79"/>
                <a:cs typeface="Futura" panose="020B0602020204020303" pitchFamily="34" charset="-79"/>
              </a:rPr>
              <a:t>ONLINE FRAUD</a:t>
            </a:r>
          </a:p>
        </p:txBody>
      </p:sp>
      <p:sp>
        <p:nvSpPr>
          <p:cNvPr id="3" name="Rectangle 2">
            <a:extLst>
              <a:ext uri="{FF2B5EF4-FFF2-40B4-BE49-F238E27FC236}">
                <a16:creationId xmlns:a16="http://schemas.microsoft.com/office/drawing/2014/main" id="{6D61A729-572B-2246-80B0-653BB509ADCB}"/>
              </a:ext>
            </a:extLst>
          </p:cNvPr>
          <p:cNvSpPr/>
          <p:nvPr userDrawn="1"/>
        </p:nvSpPr>
        <p:spPr>
          <a:xfrm>
            <a:off x="477712" y="1118885"/>
            <a:ext cx="5449350" cy="4524315"/>
          </a:xfrm>
          <a:prstGeom prst="rect">
            <a:avLst/>
          </a:prstGeom>
        </p:spPr>
        <p:txBody>
          <a:bodyPr wrap="square">
            <a:spAutoFit/>
          </a:bodyPr>
          <a:lstStyle/>
          <a:p>
            <a:r>
              <a:rPr lang="en-GB" dirty="0">
                <a:solidFill>
                  <a:srgbClr val="00303C"/>
                </a:solidFill>
                <a:effectLst/>
                <a:latin typeface="Futura" panose="020B0602020204020303" pitchFamily="34" charset="-79"/>
                <a:cs typeface="Futura" panose="020B0602020204020303" pitchFamily="34" charset="-79"/>
              </a:rPr>
              <a:t>Lots of people shop online so it’s no surprise that this is a growing area of opportunity for identity theft. Creating fake websites or selling fake goods online are just two of the ways you can be fooled into sharing your personal and financial details with fraudsters. </a:t>
            </a:r>
          </a:p>
          <a:p>
            <a:endParaRPr lang="en-GB" dirty="0">
              <a:solidFill>
                <a:srgbClr val="00303C"/>
              </a:solidFill>
              <a:effectLst/>
              <a:latin typeface="Futura" panose="020B0602020204020303" pitchFamily="34" charset="-79"/>
              <a:cs typeface="Futura" panose="020B0602020204020303" pitchFamily="34" charset="-79"/>
            </a:endParaRPr>
          </a:p>
          <a:p>
            <a:r>
              <a:rPr lang="en-GB" dirty="0">
                <a:solidFill>
                  <a:srgbClr val="00303C"/>
                </a:solidFill>
                <a:effectLst/>
                <a:latin typeface="Futura" panose="020B0602020204020303" pitchFamily="34" charset="-79"/>
                <a:cs typeface="Futura" panose="020B0602020204020303" pitchFamily="34" charset="-79"/>
              </a:rPr>
              <a:t>It’s not only fake goods that people can be duped into buying; potential renters can be tricked into paying an upfront fee for a property that doesn’t exist. In these instances, fraudsters will advertise a property online. The advert will look genuine and often include photos and contact details. The advertiser will then ask the potential tenant to pay an upfront fee so that no one else can rent it, often before they have viewed the property in person, </a:t>
            </a:r>
          </a:p>
        </p:txBody>
      </p:sp>
      <p:sp>
        <p:nvSpPr>
          <p:cNvPr id="7" name="Rectangle 6">
            <a:extLst>
              <a:ext uri="{FF2B5EF4-FFF2-40B4-BE49-F238E27FC236}">
                <a16:creationId xmlns:a16="http://schemas.microsoft.com/office/drawing/2014/main" id="{DB4DE644-09EB-0C4B-9286-86ED1E3C636F}"/>
              </a:ext>
            </a:extLst>
          </p:cNvPr>
          <p:cNvSpPr/>
          <p:nvPr userDrawn="1"/>
        </p:nvSpPr>
        <p:spPr>
          <a:xfrm>
            <a:off x="6249882" y="1107728"/>
            <a:ext cx="5387061" cy="3139321"/>
          </a:xfrm>
          <a:prstGeom prst="rect">
            <a:avLst/>
          </a:prstGeom>
        </p:spPr>
        <p:txBody>
          <a:bodyPr wrap="square">
            <a:spAutoFit/>
          </a:bodyPr>
          <a:lstStyle/>
          <a:p>
            <a:r>
              <a:rPr lang="en-GB" dirty="0">
                <a:solidFill>
                  <a:srgbClr val="00303C"/>
                </a:solidFill>
                <a:effectLst/>
                <a:latin typeface="Futura" panose="020B0602020204020303" pitchFamily="34" charset="-79"/>
                <a:cs typeface="Futura" panose="020B0602020204020303" pitchFamily="34" charset="-79"/>
              </a:rPr>
              <a:t>but in reality the property won’t exist or will have been “rented” to multiple people. Victims then lose the fee that they have paid and won’t be able to rent the property they think they </a:t>
            </a:r>
            <a:br>
              <a:rPr lang="en-GB" dirty="0">
                <a:solidFill>
                  <a:srgbClr val="00303C"/>
                </a:solidFill>
                <a:effectLst/>
                <a:latin typeface="Futura" panose="020B0602020204020303" pitchFamily="34" charset="-79"/>
                <a:cs typeface="Futura" panose="020B0602020204020303" pitchFamily="34" charset="-79"/>
              </a:rPr>
            </a:br>
            <a:r>
              <a:rPr lang="en-GB" dirty="0">
                <a:solidFill>
                  <a:srgbClr val="00303C"/>
                </a:solidFill>
                <a:effectLst/>
                <a:latin typeface="Futura" panose="020B0602020204020303" pitchFamily="34" charset="-79"/>
                <a:cs typeface="Futura" panose="020B0602020204020303" pitchFamily="34" charset="-79"/>
              </a:rPr>
              <a:t>have secured.  </a:t>
            </a:r>
          </a:p>
          <a:p>
            <a:endParaRPr lang="en-GB" dirty="0">
              <a:solidFill>
                <a:srgbClr val="00303C"/>
              </a:solidFill>
              <a:effectLst/>
              <a:latin typeface="Futura" panose="020B0602020204020303" pitchFamily="34" charset="-79"/>
              <a:cs typeface="Futura" panose="020B0602020204020303" pitchFamily="34" charset="-79"/>
            </a:endParaRPr>
          </a:p>
          <a:p>
            <a:r>
              <a:rPr lang="en-GB" dirty="0">
                <a:solidFill>
                  <a:srgbClr val="00303C"/>
                </a:solidFill>
                <a:effectLst/>
                <a:latin typeface="Futura" panose="020B0602020204020303" pitchFamily="34" charset="-79"/>
                <a:cs typeface="Futura" panose="020B0602020204020303" pitchFamily="34" charset="-79"/>
              </a:rPr>
              <a:t>Reports of rental fraud increase in the summer months, indicating that fraudsters are targeting people looking for holiday rentals, and students searching for accommodation before term starts in September. </a:t>
            </a:r>
          </a:p>
        </p:txBody>
      </p:sp>
    </p:spTree>
    <p:extLst>
      <p:ext uri="{BB962C8B-B14F-4D97-AF65-F5344CB8AC3E}">
        <p14:creationId xmlns:p14="http://schemas.microsoft.com/office/powerpoint/2010/main" val="26597664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2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6/28/2021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20" name="Rectangle 19">
            <a:extLst>
              <a:ext uri="{FF2B5EF4-FFF2-40B4-BE49-F238E27FC236}">
                <a16:creationId xmlns:a16="http://schemas.microsoft.com/office/drawing/2014/main" id="{ED559CB6-C78D-6742-B631-A9BAE9C48685}"/>
              </a:ext>
            </a:extLst>
          </p:cNvPr>
          <p:cNvSpPr/>
          <p:nvPr userDrawn="1"/>
        </p:nvSpPr>
        <p:spPr>
          <a:xfrm>
            <a:off x="0" y="6211614"/>
            <a:ext cx="12192000" cy="646386"/>
          </a:xfrm>
          <a:prstGeom prst="rect">
            <a:avLst/>
          </a:prstGeom>
          <a:solidFill>
            <a:srgbClr val="213F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13F85"/>
              </a:solidFill>
            </a:endParaRPr>
          </a:p>
        </p:txBody>
      </p:sp>
      <p:sp>
        <p:nvSpPr>
          <p:cNvPr id="15" name="TextBox 14">
            <a:extLst>
              <a:ext uri="{FF2B5EF4-FFF2-40B4-BE49-F238E27FC236}">
                <a16:creationId xmlns:a16="http://schemas.microsoft.com/office/drawing/2014/main" id="{F492A5BB-5D19-594E-924E-810B45CA0A10}"/>
              </a:ext>
            </a:extLst>
          </p:cNvPr>
          <p:cNvSpPr txBox="1"/>
          <p:nvPr userDrawn="1"/>
        </p:nvSpPr>
        <p:spPr>
          <a:xfrm>
            <a:off x="6096000" y="6289627"/>
            <a:ext cx="6418576"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SECURITY AND FRAUD </a:t>
            </a:r>
            <a:r>
              <a:rPr lang="en-GB" sz="2400" b="0" dirty="0">
                <a:solidFill>
                  <a:schemeClr val="bg1">
                    <a:alpha val="39000"/>
                  </a:schemeClr>
                </a:solidFill>
                <a:latin typeface="Futura" panose="020B0602020204020303" pitchFamily="34" charset="-79"/>
                <a:cs typeface="Futura" panose="020B0602020204020303" pitchFamily="34" charset="-79"/>
              </a:rPr>
              <a:t>ONLINE FRAUD</a:t>
            </a:r>
          </a:p>
        </p:txBody>
      </p:sp>
      <p:sp>
        <p:nvSpPr>
          <p:cNvPr id="12" name="Rounded Rectangle 11">
            <a:extLst>
              <a:ext uri="{FF2B5EF4-FFF2-40B4-BE49-F238E27FC236}">
                <a16:creationId xmlns:a16="http://schemas.microsoft.com/office/drawing/2014/main" id="{BFBA56A0-60A0-6248-8D6F-54906DAA239C}"/>
              </a:ext>
            </a:extLst>
          </p:cNvPr>
          <p:cNvSpPr/>
          <p:nvPr userDrawn="1"/>
        </p:nvSpPr>
        <p:spPr>
          <a:xfrm>
            <a:off x="2585403" y="396775"/>
            <a:ext cx="6910033" cy="5397738"/>
          </a:xfrm>
          <a:prstGeom prst="roundRect">
            <a:avLst>
              <a:gd name="adj" fmla="val 8943"/>
            </a:avLst>
          </a:prstGeom>
          <a:solidFill>
            <a:srgbClr val="0049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04FBECE-F131-F140-AED2-249AFDAB823C}"/>
              </a:ext>
            </a:extLst>
          </p:cNvPr>
          <p:cNvSpPr/>
          <p:nvPr userDrawn="1"/>
        </p:nvSpPr>
        <p:spPr>
          <a:xfrm>
            <a:off x="3480384" y="705660"/>
            <a:ext cx="4030718" cy="954107"/>
          </a:xfrm>
          <a:prstGeom prst="rect">
            <a:avLst/>
          </a:prstGeom>
        </p:spPr>
        <p:txBody>
          <a:bodyPr wrap="square">
            <a:spAutoFit/>
          </a:bodyPr>
          <a:lstStyle/>
          <a:p>
            <a:r>
              <a:rPr lang="en-GB" sz="2800" dirty="0">
                <a:solidFill>
                  <a:schemeClr val="bg1"/>
                </a:solidFill>
                <a:effectLst/>
                <a:latin typeface="Futura Medium" panose="020B0602020204020303" pitchFamily="34" charset="-79"/>
                <a:cs typeface="Futura Medium" panose="020B0602020204020303" pitchFamily="34" charset="-79"/>
              </a:rPr>
              <a:t>DID YOU KNOW?</a:t>
            </a:r>
          </a:p>
          <a:p>
            <a:endParaRPr lang="en-GB" sz="2800" dirty="0">
              <a:solidFill>
                <a:schemeClr val="bg1"/>
              </a:solidFill>
              <a:effectLst/>
              <a:latin typeface="Futura Medium" panose="020B0602020204020303" pitchFamily="34" charset="-79"/>
              <a:cs typeface="Futura Medium" panose="020B0602020204020303" pitchFamily="34" charset="-79"/>
            </a:endParaRPr>
          </a:p>
        </p:txBody>
      </p:sp>
      <p:cxnSp>
        <p:nvCxnSpPr>
          <p:cNvPr id="14" name="Straight Connector 13">
            <a:extLst>
              <a:ext uri="{FF2B5EF4-FFF2-40B4-BE49-F238E27FC236}">
                <a16:creationId xmlns:a16="http://schemas.microsoft.com/office/drawing/2014/main" id="{6E9BF528-27DE-4045-9A14-4F45725F2A8E}"/>
              </a:ext>
            </a:extLst>
          </p:cNvPr>
          <p:cNvCxnSpPr/>
          <p:nvPr userDrawn="1"/>
        </p:nvCxnSpPr>
        <p:spPr>
          <a:xfrm>
            <a:off x="2962674" y="1323999"/>
            <a:ext cx="3636579" cy="0"/>
          </a:xfrm>
          <a:prstGeom prst="line">
            <a:avLst/>
          </a:prstGeom>
          <a:ln>
            <a:solidFill>
              <a:srgbClr val="7D2378"/>
            </a:solidFill>
          </a:ln>
        </p:spPr>
        <p:style>
          <a:lnRef idx="3">
            <a:schemeClr val="accent6"/>
          </a:lnRef>
          <a:fillRef idx="0">
            <a:schemeClr val="accent6"/>
          </a:fillRef>
          <a:effectRef idx="2">
            <a:schemeClr val="accent6"/>
          </a:effectRef>
          <a:fontRef idx="minor">
            <a:schemeClr val="tx1"/>
          </a:fontRef>
        </p:style>
      </p:cxnSp>
      <p:pic>
        <p:nvPicPr>
          <p:cNvPr id="16" name="Picture 15">
            <a:extLst>
              <a:ext uri="{FF2B5EF4-FFF2-40B4-BE49-F238E27FC236}">
                <a16:creationId xmlns:a16="http://schemas.microsoft.com/office/drawing/2014/main" id="{0FEF0293-6091-EE47-B6B2-0393B50788C0}"/>
              </a:ext>
            </a:extLst>
          </p:cNvPr>
          <p:cNvPicPr>
            <a:picLocks noChangeAspect="1"/>
          </p:cNvPicPr>
          <p:nvPr userDrawn="1"/>
        </p:nvPicPr>
        <p:blipFill>
          <a:blip r:embed="rId2"/>
          <a:stretch>
            <a:fillRect/>
          </a:stretch>
        </p:blipFill>
        <p:spPr>
          <a:xfrm>
            <a:off x="2889070" y="599392"/>
            <a:ext cx="664919" cy="662260"/>
          </a:xfrm>
          <a:prstGeom prst="rect">
            <a:avLst/>
          </a:prstGeom>
        </p:spPr>
      </p:pic>
      <p:sp>
        <p:nvSpPr>
          <p:cNvPr id="2" name="Rectangle 1">
            <a:extLst>
              <a:ext uri="{FF2B5EF4-FFF2-40B4-BE49-F238E27FC236}">
                <a16:creationId xmlns:a16="http://schemas.microsoft.com/office/drawing/2014/main" id="{581509E2-6E92-584E-8139-38D88701F5D5}"/>
              </a:ext>
            </a:extLst>
          </p:cNvPr>
          <p:cNvSpPr/>
          <p:nvPr userDrawn="1"/>
        </p:nvSpPr>
        <p:spPr>
          <a:xfrm>
            <a:off x="2889070" y="1511148"/>
            <a:ext cx="6096000" cy="1754326"/>
          </a:xfrm>
          <a:prstGeom prst="rect">
            <a:avLst/>
          </a:prstGeom>
        </p:spPr>
        <p:txBody>
          <a:bodyPr>
            <a:spAutoFit/>
          </a:bodyPr>
          <a:lstStyle/>
          <a:p>
            <a:r>
              <a:rPr lang="en-GB" b="1" dirty="0">
                <a:solidFill>
                  <a:schemeClr val="bg1"/>
                </a:solidFill>
                <a:effectLst/>
                <a:latin typeface="FUTURA MEDIUM" panose="020B0602020204020303" pitchFamily="34" charset="-79"/>
                <a:cs typeface="FUTURA MEDIUM" panose="020B0602020204020303" pitchFamily="34" charset="-79"/>
              </a:rPr>
              <a:t>Cybercrime is any criminal act dealing with computers and networks, including traditional crimes conducted through the internet. Victims of cybercrime lost £2.2 billion between April 2018 and March 2019.</a:t>
            </a:r>
            <a:endParaRPr lang="en-GB" dirty="0">
              <a:solidFill>
                <a:schemeClr val="bg1"/>
              </a:solidFill>
              <a:effectLst/>
              <a:latin typeface="Futura Medium" panose="020B0602020204020303" pitchFamily="34" charset="-79"/>
              <a:cs typeface="Futura Medium" panose="020B0602020204020303" pitchFamily="34" charset="-79"/>
            </a:endParaRPr>
          </a:p>
          <a:p>
            <a:endParaRPr lang="en-GB" i="1" dirty="0">
              <a:solidFill>
                <a:schemeClr val="bg1"/>
              </a:solidFill>
              <a:effectLst/>
              <a:latin typeface="Futura Medium" panose="020B0602020204020303" pitchFamily="34" charset="-79"/>
              <a:cs typeface="Futura Medium" panose="020B0602020204020303" pitchFamily="34" charset="-79"/>
            </a:endParaRPr>
          </a:p>
          <a:p>
            <a:r>
              <a:rPr lang="en-GB" i="1" dirty="0">
                <a:solidFill>
                  <a:schemeClr val="bg1"/>
                </a:solidFill>
                <a:effectLst/>
                <a:latin typeface="Futura Medium" panose="020B0602020204020303" pitchFamily="34" charset="-79"/>
                <a:cs typeface="Futura Medium" panose="020B0602020204020303" pitchFamily="34" charset="-79"/>
              </a:rPr>
              <a:t>Source: Action Fraud </a:t>
            </a:r>
            <a:endParaRPr lang="en-GB" dirty="0">
              <a:solidFill>
                <a:schemeClr val="bg1"/>
              </a:solidFill>
              <a:effectLst/>
              <a:latin typeface="Futura Medium" panose="020B0602020204020303" pitchFamily="34" charset="-79"/>
              <a:cs typeface="Futura Medium" panose="020B0602020204020303" pitchFamily="34" charset="-79"/>
            </a:endParaRPr>
          </a:p>
        </p:txBody>
      </p:sp>
    </p:spTree>
    <p:extLst>
      <p:ext uri="{BB962C8B-B14F-4D97-AF65-F5344CB8AC3E}">
        <p14:creationId xmlns:p14="http://schemas.microsoft.com/office/powerpoint/2010/main" val="213451802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6/28/2021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2" name="Rectangle 11">
            <a:extLst>
              <a:ext uri="{FF2B5EF4-FFF2-40B4-BE49-F238E27FC236}">
                <a16:creationId xmlns:a16="http://schemas.microsoft.com/office/drawing/2014/main" id="{1AD6D52D-D96F-A746-8303-AD7DE1DF9798}"/>
              </a:ext>
            </a:extLst>
          </p:cNvPr>
          <p:cNvSpPr/>
          <p:nvPr userDrawn="1"/>
        </p:nvSpPr>
        <p:spPr>
          <a:xfrm>
            <a:off x="0" y="-8211"/>
            <a:ext cx="12192000" cy="6219825"/>
          </a:xfrm>
          <a:prstGeom prst="rect">
            <a:avLst/>
          </a:prstGeom>
          <a:solidFill>
            <a:srgbClr val="85D0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7762870E-910B-164B-ABF2-7FF1D7BFBAF1}"/>
              </a:ext>
            </a:extLst>
          </p:cNvPr>
          <p:cNvSpPr txBox="1"/>
          <p:nvPr userDrawn="1"/>
        </p:nvSpPr>
        <p:spPr>
          <a:xfrm>
            <a:off x="1088163" y="452532"/>
            <a:ext cx="5165719"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CASE STUDY</a:t>
            </a:r>
          </a:p>
        </p:txBody>
      </p:sp>
      <p:cxnSp>
        <p:nvCxnSpPr>
          <p:cNvPr id="18" name="Straight Connector 17">
            <a:extLst>
              <a:ext uri="{FF2B5EF4-FFF2-40B4-BE49-F238E27FC236}">
                <a16:creationId xmlns:a16="http://schemas.microsoft.com/office/drawing/2014/main" id="{20D50EC7-9FB4-B744-8995-3CC391565007}"/>
              </a:ext>
            </a:extLst>
          </p:cNvPr>
          <p:cNvCxnSpPr>
            <a:cxnSpLocks/>
          </p:cNvCxnSpPr>
          <p:nvPr userDrawn="1"/>
        </p:nvCxnSpPr>
        <p:spPr>
          <a:xfrm>
            <a:off x="1182490" y="874652"/>
            <a:ext cx="1858884" cy="0"/>
          </a:xfrm>
          <a:prstGeom prst="line">
            <a:avLst/>
          </a:prstGeom>
          <a:ln>
            <a:solidFill>
              <a:srgbClr val="7D2378"/>
            </a:solidFill>
          </a:ln>
        </p:spPr>
        <p:style>
          <a:lnRef idx="3">
            <a:schemeClr val="accent5"/>
          </a:lnRef>
          <a:fillRef idx="0">
            <a:schemeClr val="accent5"/>
          </a:fillRef>
          <a:effectRef idx="2">
            <a:schemeClr val="accent5"/>
          </a:effectRef>
          <a:fontRef idx="minor">
            <a:schemeClr val="tx1"/>
          </a:fontRef>
        </p:style>
      </p:cxnSp>
      <p:sp>
        <p:nvSpPr>
          <p:cNvPr id="15" name="Rectangle 14">
            <a:extLst>
              <a:ext uri="{FF2B5EF4-FFF2-40B4-BE49-F238E27FC236}">
                <a16:creationId xmlns:a16="http://schemas.microsoft.com/office/drawing/2014/main" id="{EA24E413-3CC4-4C4C-90CF-08EF41DBFF12}"/>
              </a:ext>
            </a:extLst>
          </p:cNvPr>
          <p:cNvSpPr/>
          <p:nvPr userDrawn="1"/>
        </p:nvSpPr>
        <p:spPr>
          <a:xfrm>
            <a:off x="0" y="6211614"/>
            <a:ext cx="12192000" cy="646386"/>
          </a:xfrm>
          <a:prstGeom prst="rect">
            <a:avLst/>
          </a:prstGeom>
          <a:solidFill>
            <a:srgbClr val="213F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13F85"/>
              </a:solidFill>
            </a:endParaRPr>
          </a:p>
        </p:txBody>
      </p:sp>
      <p:sp>
        <p:nvSpPr>
          <p:cNvPr id="19" name="TextBox 18">
            <a:extLst>
              <a:ext uri="{FF2B5EF4-FFF2-40B4-BE49-F238E27FC236}">
                <a16:creationId xmlns:a16="http://schemas.microsoft.com/office/drawing/2014/main" id="{71F809CB-0E4B-824F-B0AA-FBAC5A513C52}"/>
              </a:ext>
            </a:extLst>
          </p:cNvPr>
          <p:cNvSpPr txBox="1"/>
          <p:nvPr userDrawn="1"/>
        </p:nvSpPr>
        <p:spPr>
          <a:xfrm>
            <a:off x="6096000" y="6289627"/>
            <a:ext cx="6418576"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SECURITY AND FRAUD </a:t>
            </a:r>
            <a:r>
              <a:rPr lang="en-GB" sz="2400" b="0" dirty="0">
                <a:solidFill>
                  <a:schemeClr val="bg1">
                    <a:alpha val="39000"/>
                  </a:schemeClr>
                </a:solidFill>
                <a:latin typeface="Futura" panose="020B0602020204020303" pitchFamily="34" charset="-79"/>
                <a:cs typeface="Futura" panose="020B0602020204020303" pitchFamily="34" charset="-79"/>
              </a:rPr>
              <a:t>ONLINE FRAUD</a:t>
            </a:r>
          </a:p>
        </p:txBody>
      </p:sp>
      <p:pic>
        <p:nvPicPr>
          <p:cNvPr id="7" name="Picture 6">
            <a:extLst>
              <a:ext uri="{FF2B5EF4-FFF2-40B4-BE49-F238E27FC236}">
                <a16:creationId xmlns:a16="http://schemas.microsoft.com/office/drawing/2014/main" id="{71A748C1-62A2-3B4A-86BA-38CE2F421727}"/>
              </a:ext>
            </a:extLst>
          </p:cNvPr>
          <p:cNvPicPr>
            <a:picLocks noChangeAspect="1"/>
          </p:cNvPicPr>
          <p:nvPr userDrawn="1"/>
        </p:nvPicPr>
        <p:blipFill>
          <a:blip r:embed="rId2"/>
          <a:stretch>
            <a:fillRect/>
          </a:stretch>
        </p:blipFill>
        <p:spPr>
          <a:xfrm>
            <a:off x="539517" y="394306"/>
            <a:ext cx="578115" cy="578115"/>
          </a:xfrm>
          <a:prstGeom prst="rect">
            <a:avLst/>
          </a:prstGeom>
        </p:spPr>
      </p:pic>
      <p:sp>
        <p:nvSpPr>
          <p:cNvPr id="8" name="Rectangle 7">
            <a:extLst>
              <a:ext uri="{FF2B5EF4-FFF2-40B4-BE49-F238E27FC236}">
                <a16:creationId xmlns:a16="http://schemas.microsoft.com/office/drawing/2014/main" id="{0455C6B6-D431-F741-96D7-27CF95701C27}"/>
              </a:ext>
            </a:extLst>
          </p:cNvPr>
          <p:cNvSpPr/>
          <p:nvPr userDrawn="1"/>
        </p:nvSpPr>
        <p:spPr>
          <a:xfrm>
            <a:off x="533399" y="1030647"/>
            <a:ext cx="11055417" cy="4801314"/>
          </a:xfrm>
          <a:prstGeom prst="rect">
            <a:avLst/>
          </a:prstGeom>
        </p:spPr>
        <p:txBody>
          <a:bodyPr wrap="square">
            <a:spAutoFit/>
          </a:bodyPr>
          <a:lstStyle/>
          <a:p>
            <a:r>
              <a:rPr lang="en-GB" dirty="0">
                <a:solidFill>
                  <a:srgbClr val="00303C"/>
                </a:solidFill>
                <a:effectLst/>
                <a:latin typeface="Futura" panose="020B0602020204020303" pitchFamily="34" charset="-79"/>
                <a:cs typeface="Futura" panose="020B0602020204020303" pitchFamily="34" charset="-79"/>
              </a:rPr>
              <a:t>Jess wanted to buy a special piece of jewellery with the money she received for her 16th birthday. </a:t>
            </a:r>
          </a:p>
          <a:p>
            <a:r>
              <a:rPr lang="en-GB" dirty="0">
                <a:solidFill>
                  <a:srgbClr val="00303C"/>
                </a:solidFill>
                <a:effectLst/>
                <a:latin typeface="Futura" panose="020B0602020204020303" pitchFamily="34" charset="-79"/>
                <a:cs typeface="Futura" panose="020B0602020204020303" pitchFamily="34" charset="-79"/>
              </a:rPr>
              <a:t>She found a necklace she liked; it was quite expensive at £170 but she knew the brand and that it was supposed to be high quality. She thought she would be buying it direct from the maker’s website. It was very professional with no spelling or grammar mistakes and, as the name of the site had UK in it, she assumed they were based in the UK. However, the fraudsters involved had committed identity theft, stealing the identity of the genuine website.</a:t>
            </a:r>
          </a:p>
          <a:p>
            <a:endParaRPr lang="en-GB" dirty="0">
              <a:solidFill>
                <a:srgbClr val="00303C"/>
              </a:solidFill>
              <a:effectLst/>
              <a:latin typeface="Futura" panose="020B0602020204020303" pitchFamily="34" charset="-79"/>
              <a:cs typeface="Futura" panose="020B0602020204020303" pitchFamily="34" charset="-79"/>
            </a:endParaRPr>
          </a:p>
          <a:p>
            <a:r>
              <a:rPr lang="en-GB" dirty="0">
                <a:solidFill>
                  <a:srgbClr val="00303C"/>
                </a:solidFill>
                <a:effectLst/>
                <a:latin typeface="Futura" panose="020B0602020204020303" pitchFamily="34" charset="-79"/>
                <a:cs typeface="Futura" panose="020B0602020204020303" pitchFamily="34" charset="-79"/>
              </a:rPr>
              <a:t>Jess’s mum placed the order using her credit card and the site said it would take between 7-10 working days for the order to arrive. After about 5 days of waiting, the credit card bill arrived, and Jess’s mum was shocked to see that the necklace seemed to be coming from China. </a:t>
            </a:r>
          </a:p>
          <a:p>
            <a:r>
              <a:rPr lang="en-GB" dirty="0">
                <a:solidFill>
                  <a:srgbClr val="00303C"/>
                </a:solidFill>
                <a:effectLst/>
                <a:latin typeface="Futura" panose="020B0602020204020303" pitchFamily="34" charset="-79"/>
                <a:cs typeface="Futura" panose="020B0602020204020303" pitchFamily="34" charset="-79"/>
              </a:rPr>
              <a:t>After three weeks, she rang the credit card company and told them that she had received nothing from </a:t>
            </a:r>
            <a:br>
              <a:rPr lang="en-GB" dirty="0">
                <a:solidFill>
                  <a:srgbClr val="00303C"/>
                </a:solidFill>
                <a:effectLst/>
                <a:latin typeface="Futura" panose="020B0602020204020303" pitchFamily="34" charset="-79"/>
                <a:cs typeface="Futura" panose="020B0602020204020303" pitchFamily="34" charset="-79"/>
              </a:rPr>
            </a:br>
            <a:r>
              <a:rPr lang="en-GB" dirty="0">
                <a:solidFill>
                  <a:srgbClr val="00303C"/>
                </a:solidFill>
                <a:effectLst/>
                <a:latin typeface="Futura" panose="020B0602020204020303" pitchFamily="34" charset="-79"/>
                <a:cs typeface="Futura" panose="020B0602020204020303" pitchFamily="34" charset="-79"/>
              </a:rPr>
              <a:t>the website, not even a confirmation email. They told her to wait 30 days and then they would send a form to fill out that would ensure she’d get her money back. She was incredibly relieved that she paid with a credit card – it is standard practice that purchases over £100 are covered, otherwise they would have lost the £170. </a:t>
            </a:r>
          </a:p>
          <a:p>
            <a:endParaRPr lang="en-GB" dirty="0">
              <a:solidFill>
                <a:srgbClr val="00303C"/>
              </a:solidFill>
              <a:effectLst/>
              <a:latin typeface="Futura" panose="020B0602020204020303" pitchFamily="34" charset="-79"/>
              <a:cs typeface="Futura" panose="020B0602020204020303" pitchFamily="34" charset="-79"/>
            </a:endParaRPr>
          </a:p>
          <a:p>
            <a:r>
              <a:rPr lang="en-GB" b="1" dirty="0">
                <a:solidFill>
                  <a:srgbClr val="00303C"/>
                </a:solidFill>
                <a:effectLst/>
                <a:latin typeface="Swiss 721 SWA" panose="020B0504020202020204" pitchFamily="34" charset="0"/>
              </a:rPr>
              <a:t>What could Jess and her mum have done to avoid this fraud?</a:t>
            </a:r>
            <a:endParaRPr lang="en-GB" dirty="0">
              <a:solidFill>
                <a:srgbClr val="00303C"/>
              </a:solidFill>
              <a:effectLst/>
              <a:latin typeface="Swiss 721 SWA" panose="020B0504020202020204" pitchFamily="34" charset="0"/>
            </a:endParaRPr>
          </a:p>
        </p:txBody>
      </p:sp>
    </p:spTree>
    <p:extLst>
      <p:ext uri="{BB962C8B-B14F-4D97-AF65-F5344CB8AC3E}">
        <p14:creationId xmlns:p14="http://schemas.microsoft.com/office/powerpoint/2010/main" val="155646528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3_Title Slid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1FEAF14-29DB-9B43-9EA6-F000F66D8390}"/>
              </a:ext>
            </a:extLst>
          </p:cNvPr>
          <p:cNvSpPr/>
          <p:nvPr userDrawn="1"/>
        </p:nvSpPr>
        <p:spPr>
          <a:xfrm>
            <a:off x="0" y="4798"/>
            <a:ext cx="12192000" cy="6520070"/>
          </a:xfrm>
          <a:prstGeom prst="rect">
            <a:avLst/>
          </a:prstGeom>
          <a:solidFill>
            <a:srgbClr val="D4E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6/28/2021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8" name="Rectangle 7">
            <a:extLst>
              <a:ext uri="{FF2B5EF4-FFF2-40B4-BE49-F238E27FC236}">
                <a16:creationId xmlns:a16="http://schemas.microsoft.com/office/drawing/2014/main" id="{3DAAD63D-0D2E-C64A-A94F-D2D8AF4859FB}"/>
              </a:ext>
            </a:extLst>
          </p:cNvPr>
          <p:cNvSpPr/>
          <p:nvPr userDrawn="1"/>
        </p:nvSpPr>
        <p:spPr>
          <a:xfrm>
            <a:off x="0" y="6211614"/>
            <a:ext cx="12192000" cy="646386"/>
          </a:xfrm>
          <a:prstGeom prst="rect">
            <a:avLst/>
          </a:prstGeom>
          <a:solidFill>
            <a:srgbClr val="213F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13F85"/>
              </a:solidFill>
            </a:endParaRPr>
          </a:p>
        </p:txBody>
      </p:sp>
      <p:sp>
        <p:nvSpPr>
          <p:cNvPr id="9" name="TextBox 8">
            <a:extLst>
              <a:ext uri="{FF2B5EF4-FFF2-40B4-BE49-F238E27FC236}">
                <a16:creationId xmlns:a16="http://schemas.microsoft.com/office/drawing/2014/main" id="{37C697E4-FDBD-194C-8CDF-C635C72D5E4B}"/>
              </a:ext>
            </a:extLst>
          </p:cNvPr>
          <p:cNvSpPr txBox="1"/>
          <p:nvPr userDrawn="1"/>
        </p:nvSpPr>
        <p:spPr>
          <a:xfrm>
            <a:off x="4038601" y="6289627"/>
            <a:ext cx="8475976"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SECURITY AND FRAUD </a:t>
            </a:r>
            <a:r>
              <a:rPr lang="en-GB" sz="2400" b="0" dirty="0">
                <a:solidFill>
                  <a:schemeClr val="bg1">
                    <a:alpha val="39000"/>
                  </a:schemeClr>
                </a:solidFill>
                <a:latin typeface="Futura" panose="020B0602020204020303" pitchFamily="34" charset="-79"/>
                <a:cs typeface="Futura" panose="020B0602020204020303" pitchFamily="34" charset="-79"/>
              </a:rPr>
              <a:t>HOW TO PROTECT YOURSELF</a:t>
            </a:r>
          </a:p>
        </p:txBody>
      </p:sp>
    </p:spTree>
    <p:extLst>
      <p:ext uri="{BB962C8B-B14F-4D97-AF65-F5344CB8AC3E}">
        <p14:creationId xmlns:p14="http://schemas.microsoft.com/office/powerpoint/2010/main" val="378980978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4_Title Slid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1FEAF14-29DB-9B43-9EA6-F000F66D8390}"/>
              </a:ext>
            </a:extLst>
          </p:cNvPr>
          <p:cNvSpPr/>
          <p:nvPr userDrawn="1"/>
        </p:nvSpPr>
        <p:spPr>
          <a:xfrm>
            <a:off x="0" y="4798"/>
            <a:ext cx="12192000" cy="6520070"/>
          </a:xfrm>
          <a:prstGeom prst="rect">
            <a:avLst/>
          </a:prstGeom>
          <a:solidFill>
            <a:srgbClr val="D4E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6/28/2021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8" name="Rectangle 7">
            <a:extLst>
              <a:ext uri="{FF2B5EF4-FFF2-40B4-BE49-F238E27FC236}">
                <a16:creationId xmlns:a16="http://schemas.microsoft.com/office/drawing/2014/main" id="{3DAAD63D-0D2E-C64A-A94F-D2D8AF4859FB}"/>
              </a:ext>
            </a:extLst>
          </p:cNvPr>
          <p:cNvSpPr/>
          <p:nvPr userDrawn="1"/>
        </p:nvSpPr>
        <p:spPr>
          <a:xfrm>
            <a:off x="0" y="6211614"/>
            <a:ext cx="12192000" cy="646386"/>
          </a:xfrm>
          <a:prstGeom prst="rect">
            <a:avLst/>
          </a:prstGeom>
          <a:solidFill>
            <a:srgbClr val="213F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13F85"/>
              </a:solidFill>
            </a:endParaRPr>
          </a:p>
        </p:txBody>
      </p:sp>
      <p:sp>
        <p:nvSpPr>
          <p:cNvPr id="9" name="TextBox 8">
            <a:extLst>
              <a:ext uri="{FF2B5EF4-FFF2-40B4-BE49-F238E27FC236}">
                <a16:creationId xmlns:a16="http://schemas.microsoft.com/office/drawing/2014/main" id="{5C726243-8666-3643-9B65-6AA6F25FF1CE}"/>
              </a:ext>
            </a:extLst>
          </p:cNvPr>
          <p:cNvSpPr txBox="1"/>
          <p:nvPr userDrawn="1"/>
        </p:nvSpPr>
        <p:spPr>
          <a:xfrm>
            <a:off x="4038601" y="6289627"/>
            <a:ext cx="8475976"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SECURITY AND FRAUD </a:t>
            </a:r>
            <a:r>
              <a:rPr lang="en-GB" sz="2400" b="0" dirty="0">
                <a:solidFill>
                  <a:schemeClr val="bg1">
                    <a:alpha val="39000"/>
                  </a:schemeClr>
                </a:solidFill>
                <a:latin typeface="Futura" panose="020B0602020204020303" pitchFamily="34" charset="-79"/>
                <a:cs typeface="Futura" panose="020B0602020204020303" pitchFamily="34" charset="-79"/>
              </a:rPr>
              <a:t>HOW TO PROTECT YOURSELF</a:t>
            </a:r>
          </a:p>
        </p:txBody>
      </p:sp>
    </p:spTree>
    <p:extLst>
      <p:ext uri="{BB962C8B-B14F-4D97-AF65-F5344CB8AC3E}">
        <p14:creationId xmlns:p14="http://schemas.microsoft.com/office/powerpoint/2010/main" val="32503524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0_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878136A-A738-C042-8787-E4F934CCADB9}"/>
              </a:ext>
            </a:extLst>
          </p:cNvPr>
          <p:cNvPicPr>
            <a:picLocks noChangeAspect="1"/>
          </p:cNvPicPr>
          <p:nvPr userDrawn="1"/>
        </p:nvPicPr>
        <p:blipFill rotWithShape="1">
          <a:blip r:embed="rId2"/>
          <a:srcRect l="19575" r="19156"/>
          <a:stretch/>
        </p:blipFill>
        <p:spPr>
          <a:xfrm>
            <a:off x="0" y="0"/>
            <a:ext cx="6306092" cy="6858000"/>
          </a:xfrm>
          <a:prstGeom prst="rect">
            <a:avLst/>
          </a:prstGeom>
        </p:spPr>
      </p:pic>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6/28/2021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24" name="Rounded Rectangle 23">
            <a:extLst>
              <a:ext uri="{FF2B5EF4-FFF2-40B4-BE49-F238E27FC236}">
                <a16:creationId xmlns:a16="http://schemas.microsoft.com/office/drawing/2014/main" id="{3C2B3573-A949-FE47-A01B-BFCB9F37ECDA}"/>
              </a:ext>
            </a:extLst>
          </p:cNvPr>
          <p:cNvSpPr/>
          <p:nvPr userDrawn="1"/>
        </p:nvSpPr>
        <p:spPr>
          <a:xfrm>
            <a:off x="6763292" y="376897"/>
            <a:ext cx="5034456" cy="5397738"/>
          </a:xfrm>
          <a:prstGeom prst="roundRect">
            <a:avLst>
              <a:gd name="adj" fmla="val 8943"/>
            </a:avLst>
          </a:prstGeom>
          <a:solidFill>
            <a:srgbClr val="0049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AD5E47F-8ED3-A743-938A-CEDC8ED37808}"/>
              </a:ext>
            </a:extLst>
          </p:cNvPr>
          <p:cNvSpPr/>
          <p:nvPr userDrawn="1"/>
        </p:nvSpPr>
        <p:spPr>
          <a:xfrm>
            <a:off x="0" y="6211614"/>
            <a:ext cx="12192000" cy="646386"/>
          </a:xfrm>
          <a:prstGeom prst="rect">
            <a:avLst/>
          </a:prstGeom>
          <a:solidFill>
            <a:srgbClr val="213F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13F85"/>
              </a:solidFill>
            </a:endParaRPr>
          </a:p>
        </p:txBody>
      </p:sp>
      <p:sp>
        <p:nvSpPr>
          <p:cNvPr id="17" name="Rectangle 16">
            <a:extLst>
              <a:ext uri="{FF2B5EF4-FFF2-40B4-BE49-F238E27FC236}">
                <a16:creationId xmlns:a16="http://schemas.microsoft.com/office/drawing/2014/main" id="{5C794CA7-EB67-0546-AB18-51CEC106FF86}"/>
              </a:ext>
            </a:extLst>
          </p:cNvPr>
          <p:cNvSpPr/>
          <p:nvPr userDrawn="1"/>
        </p:nvSpPr>
        <p:spPr>
          <a:xfrm>
            <a:off x="7602223" y="667159"/>
            <a:ext cx="4030718" cy="954107"/>
          </a:xfrm>
          <a:prstGeom prst="rect">
            <a:avLst/>
          </a:prstGeom>
        </p:spPr>
        <p:txBody>
          <a:bodyPr wrap="square">
            <a:spAutoFit/>
          </a:bodyPr>
          <a:lstStyle/>
          <a:p>
            <a:r>
              <a:rPr lang="en-GB" sz="2800" dirty="0">
                <a:solidFill>
                  <a:schemeClr val="bg1"/>
                </a:solidFill>
                <a:effectLst/>
                <a:latin typeface="Futura Medium" panose="020B0602020204020303" pitchFamily="34" charset="-79"/>
                <a:cs typeface="Futura Medium" panose="020B0602020204020303" pitchFamily="34" charset="-79"/>
              </a:rPr>
              <a:t>DID YOU KNOW?</a:t>
            </a:r>
          </a:p>
          <a:p>
            <a:endParaRPr lang="en-GB" sz="2800" dirty="0">
              <a:solidFill>
                <a:schemeClr val="bg1"/>
              </a:solidFill>
              <a:effectLst/>
              <a:latin typeface="Futura Medium" panose="020B0602020204020303" pitchFamily="34" charset="-79"/>
              <a:cs typeface="Futura Medium" panose="020B0602020204020303" pitchFamily="34" charset="-79"/>
            </a:endParaRPr>
          </a:p>
        </p:txBody>
      </p:sp>
      <p:cxnSp>
        <p:nvCxnSpPr>
          <p:cNvPr id="18" name="Straight Connector 17">
            <a:extLst>
              <a:ext uri="{FF2B5EF4-FFF2-40B4-BE49-F238E27FC236}">
                <a16:creationId xmlns:a16="http://schemas.microsoft.com/office/drawing/2014/main" id="{0D866515-A9B2-9F49-BF70-9AFD5ED97D6B}"/>
              </a:ext>
            </a:extLst>
          </p:cNvPr>
          <p:cNvCxnSpPr/>
          <p:nvPr userDrawn="1"/>
        </p:nvCxnSpPr>
        <p:spPr>
          <a:xfrm>
            <a:off x="7084513" y="1285498"/>
            <a:ext cx="3636579" cy="0"/>
          </a:xfrm>
          <a:prstGeom prst="line">
            <a:avLst/>
          </a:prstGeom>
          <a:ln>
            <a:solidFill>
              <a:srgbClr val="7D2378"/>
            </a:solidFill>
          </a:ln>
        </p:spPr>
        <p:style>
          <a:lnRef idx="3">
            <a:schemeClr val="accent6"/>
          </a:lnRef>
          <a:fillRef idx="0">
            <a:schemeClr val="accent6"/>
          </a:fillRef>
          <a:effectRef idx="2">
            <a:schemeClr val="accent6"/>
          </a:effectRef>
          <a:fontRef idx="minor">
            <a:schemeClr val="tx1"/>
          </a:fontRef>
        </p:style>
      </p:cxnSp>
      <p:pic>
        <p:nvPicPr>
          <p:cNvPr id="19" name="Picture 18">
            <a:extLst>
              <a:ext uri="{FF2B5EF4-FFF2-40B4-BE49-F238E27FC236}">
                <a16:creationId xmlns:a16="http://schemas.microsoft.com/office/drawing/2014/main" id="{720C0261-5D69-1E43-9024-68E9D19A72B4}"/>
              </a:ext>
            </a:extLst>
          </p:cNvPr>
          <p:cNvPicPr>
            <a:picLocks noChangeAspect="1"/>
          </p:cNvPicPr>
          <p:nvPr userDrawn="1"/>
        </p:nvPicPr>
        <p:blipFill>
          <a:blip r:embed="rId3"/>
          <a:stretch>
            <a:fillRect/>
          </a:stretch>
        </p:blipFill>
        <p:spPr>
          <a:xfrm>
            <a:off x="7010909" y="560891"/>
            <a:ext cx="664919" cy="662260"/>
          </a:xfrm>
          <a:prstGeom prst="rect">
            <a:avLst/>
          </a:prstGeom>
        </p:spPr>
      </p:pic>
      <p:sp>
        <p:nvSpPr>
          <p:cNvPr id="2" name="Rectangle 1">
            <a:extLst>
              <a:ext uri="{FF2B5EF4-FFF2-40B4-BE49-F238E27FC236}">
                <a16:creationId xmlns:a16="http://schemas.microsoft.com/office/drawing/2014/main" id="{8BDEDE7F-8C64-5146-9406-4A137D78B34E}"/>
              </a:ext>
            </a:extLst>
          </p:cNvPr>
          <p:cNvSpPr/>
          <p:nvPr userDrawn="1"/>
        </p:nvSpPr>
        <p:spPr>
          <a:xfrm>
            <a:off x="7010909" y="1430235"/>
            <a:ext cx="4452779" cy="2308324"/>
          </a:xfrm>
          <a:prstGeom prst="rect">
            <a:avLst/>
          </a:prstGeom>
        </p:spPr>
        <p:txBody>
          <a:bodyPr wrap="square">
            <a:spAutoFit/>
          </a:bodyPr>
          <a:lstStyle/>
          <a:p>
            <a:r>
              <a:rPr lang="en-GB" b="1" dirty="0">
                <a:solidFill>
                  <a:srgbClr val="FFFFFF"/>
                </a:solidFill>
                <a:effectLst/>
                <a:latin typeface="FUTURA MEDIUM" panose="020B0602020204020303" pitchFamily="34" charset="-79"/>
                <a:cs typeface="FUTURA MEDIUM" panose="020B0602020204020303" pitchFamily="34" charset="-79"/>
              </a:rPr>
              <a:t>If you have spent over £100 and up to £30,000 on a credit card and become a victim of identity fraud, the Consumer Credit Act 1974 means you should be able to claim that money back because your credit card issuer is jointly liable with the retailer that you are paying the money to if something goes wrong.</a:t>
            </a:r>
            <a:endParaRPr lang="en-GB" dirty="0">
              <a:solidFill>
                <a:srgbClr val="FFFFFF"/>
              </a:solidFill>
              <a:effectLst/>
              <a:latin typeface="Futura Medium" panose="020B0602020204020303" pitchFamily="34" charset="-79"/>
              <a:cs typeface="Futura Medium" panose="020B0602020204020303" pitchFamily="34" charset="-79"/>
            </a:endParaRPr>
          </a:p>
        </p:txBody>
      </p:sp>
      <p:sp>
        <p:nvSpPr>
          <p:cNvPr id="14" name="TextBox 13">
            <a:extLst>
              <a:ext uri="{FF2B5EF4-FFF2-40B4-BE49-F238E27FC236}">
                <a16:creationId xmlns:a16="http://schemas.microsoft.com/office/drawing/2014/main" id="{98E3E565-D62E-4742-B7F8-050BD54F58A0}"/>
              </a:ext>
            </a:extLst>
          </p:cNvPr>
          <p:cNvSpPr txBox="1"/>
          <p:nvPr userDrawn="1"/>
        </p:nvSpPr>
        <p:spPr>
          <a:xfrm>
            <a:off x="4038601" y="6289627"/>
            <a:ext cx="8475976"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SECURITY AND FRAUD </a:t>
            </a:r>
            <a:r>
              <a:rPr lang="en-GB" sz="2400" b="0" dirty="0">
                <a:solidFill>
                  <a:schemeClr val="bg1">
                    <a:alpha val="39000"/>
                  </a:schemeClr>
                </a:solidFill>
                <a:latin typeface="Futura" panose="020B0602020204020303" pitchFamily="34" charset="-79"/>
                <a:cs typeface="Futura" panose="020B0602020204020303" pitchFamily="34" charset="-79"/>
              </a:rPr>
              <a:t>HOW TO PROTECT YOURSELF</a:t>
            </a:r>
          </a:p>
        </p:txBody>
      </p:sp>
    </p:spTree>
    <p:extLst>
      <p:ext uri="{BB962C8B-B14F-4D97-AF65-F5344CB8AC3E}">
        <p14:creationId xmlns:p14="http://schemas.microsoft.com/office/powerpoint/2010/main" val="50939506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5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6/28/2021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20" name="Rectangle 19">
            <a:extLst>
              <a:ext uri="{FF2B5EF4-FFF2-40B4-BE49-F238E27FC236}">
                <a16:creationId xmlns:a16="http://schemas.microsoft.com/office/drawing/2014/main" id="{ED559CB6-C78D-6742-B631-A9BAE9C48685}"/>
              </a:ext>
            </a:extLst>
          </p:cNvPr>
          <p:cNvSpPr/>
          <p:nvPr userDrawn="1"/>
        </p:nvSpPr>
        <p:spPr>
          <a:xfrm>
            <a:off x="0" y="6211614"/>
            <a:ext cx="12192000" cy="646386"/>
          </a:xfrm>
          <a:prstGeom prst="rect">
            <a:avLst/>
          </a:prstGeom>
          <a:solidFill>
            <a:srgbClr val="213F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13F85"/>
              </a:solidFill>
            </a:endParaRPr>
          </a:p>
        </p:txBody>
      </p:sp>
      <p:sp>
        <p:nvSpPr>
          <p:cNvPr id="24" name="TextBox 23">
            <a:extLst>
              <a:ext uri="{FF2B5EF4-FFF2-40B4-BE49-F238E27FC236}">
                <a16:creationId xmlns:a16="http://schemas.microsoft.com/office/drawing/2014/main" id="{4A23E0C6-795F-8E42-A361-360DDB4E2B7F}"/>
              </a:ext>
            </a:extLst>
          </p:cNvPr>
          <p:cNvSpPr txBox="1"/>
          <p:nvPr userDrawn="1"/>
        </p:nvSpPr>
        <p:spPr>
          <a:xfrm>
            <a:off x="1087530" y="490930"/>
            <a:ext cx="9663889"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WHAT HAPPENS IF SOMEONE STEALS YOUR IDENTITY?</a:t>
            </a:r>
          </a:p>
        </p:txBody>
      </p:sp>
      <p:cxnSp>
        <p:nvCxnSpPr>
          <p:cNvPr id="25" name="Straight Connector 24">
            <a:extLst>
              <a:ext uri="{FF2B5EF4-FFF2-40B4-BE49-F238E27FC236}">
                <a16:creationId xmlns:a16="http://schemas.microsoft.com/office/drawing/2014/main" id="{F1BB2D84-7D53-854A-9100-2078A528C1AB}"/>
              </a:ext>
            </a:extLst>
          </p:cNvPr>
          <p:cNvCxnSpPr>
            <a:cxnSpLocks/>
          </p:cNvCxnSpPr>
          <p:nvPr userDrawn="1"/>
        </p:nvCxnSpPr>
        <p:spPr>
          <a:xfrm>
            <a:off x="1195149" y="937801"/>
            <a:ext cx="8083605" cy="0"/>
          </a:xfrm>
          <a:prstGeom prst="line">
            <a:avLst/>
          </a:prstGeom>
          <a:ln>
            <a:solidFill>
              <a:srgbClr val="7D2378"/>
            </a:solidFill>
          </a:ln>
        </p:spPr>
        <p:style>
          <a:lnRef idx="3">
            <a:schemeClr val="accent5"/>
          </a:lnRef>
          <a:fillRef idx="0">
            <a:schemeClr val="accent5"/>
          </a:fillRef>
          <a:effectRef idx="2">
            <a:schemeClr val="accent5"/>
          </a:effectRef>
          <a:fontRef idx="minor">
            <a:schemeClr val="tx1"/>
          </a:fontRef>
        </p:style>
      </p:cxnSp>
      <p:pic>
        <p:nvPicPr>
          <p:cNvPr id="8" name="Picture 7">
            <a:extLst>
              <a:ext uri="{FF2B5EF4-FFF2-40B4-BE49-F238E27FC236}">
                <a16:creationId xmlns:a16="http://schemas.microsoft.com/office/drawing/2014/main" id="{E263B725-7FD2-A341-8652-43FCEDAD3D51}"/>
              </a:ext>
            </a:extLst>
          </p:cNvPr>
          <p:cNvPicPr>
            <a:picLocks noChangeAspect="1"/>
          </p:cNvPicPr>
          <p:nvPr userDrawn="1"/>
        </p:nvPicPr>
        <p:blipFill>
          <a:blip r:embed="rId2"/>
          <a:stretch>
            <a:fillRect/>
          </a:stretch>
        </p:blipFill>
        <p:spPr>
          <a:xfrm>
            <a:off x="480357" y="413363"/>
            <a:ext cx="616798" cy="616798"/>
          </a:xfrm>
          <a:prstGeom prst="rect">
            <a:avLst/>
          </a:prstGeom>
        </p:spPr>
      </p:pic>
      <p:sp>
        <p:nvSpPr>
          <p:cNvPr id="9" name="Rectangle 8">
            <a:extLst>
              <a:ext uri="{FF2B5EF4-FFF2-40B4-BE49-F238E27FC236}">
                <a16:creationId xmlns:a16="http://schemas.microsoft.com/office/drawing/2014/main" id="{F43F7E3E-2E61-D846-BE41-2D559E0C28DB}"/>
              </a:ext>
            </a:extLst>
          </p:cNvPr>
          <p:cNvSpPr/>
          <p:nvPr userDrawn="1"/>
        </p:nvSpPr>
        <p:spPr>
          <a:xfrm>
            <a:off x="445169" y="1185294"/>
            <a:ext cx="5347513" cy="4524315"/>
          </a:xfrm>
          <a:prstGeom prst="rect">
            <a:avLst/>
          </a:prstGeom>
        </p:spPr>
        <p:txBody>
          <a:bodyPr wrap="square">
            <a:spAutoFit/>
          </a:bodyPr>
          <a:lstStyle/>
          <a:p>
            <a:r>
              <a:rPr lang="en-GB" dirty="0">
                <a:solidFill>
                  <a:srgbClr val="00303C"/>
                </a:solidFill>
                <a:effectLst/>
                <a:latin typeface="Futura" panose="020B0602020204020303" pitchFamily="34" charset="-79"/>
                <a:cs typeface="Futura" panose="020B0602020204020303" pitchFamily="34" charset="-79"/>
              </a:rPr>
              <a:t>If fraudsters gain direct access to your bank account or credit cards, they may leave you with no funds to pay for everyday living costs which can cause short term financial stress. The more serious and complex the identity fraud the longer it can take to recover any stolen funds, which can cause more long term financial difficulties.</a:t>
            </a:r>
          </a:p>
          <a:p>
            <a:endParaRPr lang="en-GB" dirty="0">
              <a:solidFill>
                <a:srgbClr val="00303C"/>
              </a:solidFill>
              <a:effectLst/>
              <a:latin typeface="Futura" panose="020B0602020204020303" pitchFamily="34" charset="-79"/>
              <a:cs typeface="Futura" panose="020B0602020204020303" pitchFamily="34" charset="-79"/>
            </a:endParaRPr>
          </a:p>
          <a:p>
            <a:r>
              <a:rPr lang="en-GB" dirty="0">
                <a:solidFill>
                  <a:srgbClr val="00303C"/>
                </a:solidFill>
                <a:effectLst/>
                <a:latin typeface="Futura" panose="020B0602020204020303" pitchFamily="34" charset="-79"/>
                <a:cs typeface="Futura" panose="020B0602020204020303" pitchFamily="34" charset="-79"/>
              </a:rPr>
              <a:t>Identity fraud can also affect your credit history. If a fraudster uses existing credit that you have (e.g. a credit card) or applies for new credit in your name this could leave evidence of debt or missed payments on your credit report. It is possible to correct this information, but it can take a while to sort out and to demonstrate to your credit provider that you have been the victim of</a:t>
            </a:r>
          </a:p>
        </p:txBody>
      </p:sp>
      <p:sp>
        <p:nvSpPr>
          <p:cNvPr id="10" name="Rectangle 9">
            <a:extLst>
              <a:ext uri="{FF2B5EF4-FFF2-40B4-BE49-F238E27FC236}">
                <a16:creationId xmlns:a16="http://schemas.microsoft.com/office/drawing/2014/main" id="{78C94BC0-6D3F-734D-9F32-FCE80CF42604}"/>
              </a:ext>
            </a:extLst>
          </p:cNvPr>
          <p:cNvSpPr/>
          <p:nvPr userDrawn="1"/>
        </p:nvSpPr>
        <p:spPr>
          <a:xfrm>
            <a:off x="6012581" y="1185294"/>
            <a:ext cx="5518484" cy="3970318"/>
          </a:xfrm>
          <a:prstGeom prst="rect">
            <a:avLst/>
          </a:prstGeom>
        </p:spPr>
        <p:txBody>
          <a:bodyPr wrap="square">
            <a:spAutoFit/>
          </a:bodyPr>
          <a:lstStyle/>
          <a:p>
            <a:r>
              <a:rPr lang="en-GB" dirty="0">
                <a:solidFill>
                  <a:srgbClr val="00303C"/>
                </a:solidFill>
                <a:effectLst/>
                <a:latin typeface="Futura" panose="020B0602020204020303" pitchFamily="34" charset="-79"/>
                <a:cs typeface="Futura" panose="020B0602020204020303" pitchFamily="34" charset="-79"/>
              </a:rPr>
              <a:t>crime. Even a temporary drop in your credit score may make it harder for you to borrow money – a big problem if you are in the middle of opening a new bank account, buying a car or applying for a mortgage. Refer back to the ‘Borrowing’ chapter for definitions of credit history, credit reference agency, credit report and credit score. </a:t>
            </a:r>
          </a:p>
          <a:p>
            <a:endParaRPr lang="en-GB" dirty="0">
              <a:solidFill>
                <a:srgbClr val="00303C"/>
              </a:solidFill>
              <a:effectLst/>
              <a:latin typeface="Futura" panose="020B0602020204020303" pitchFamily="34" charset="-79"/>
              <a:cs typeface="Futura" panose="020B0602020204020303" pitchFamily="34" charset="-79"/>
            </a:endParaRPr>
          </a:p>
          <a:p>
            <a:r>
              <a:rPr lang="en-GB" dirty="0">
                <a:solidFill>
                  <a:srgbClr val="00303C"/>
                </a:solidFill>
                <a:effectLst/>
                <a:latin typeface="Futura" panose="020B0602020204020303" pitchFamily="34" charset="-79"/>
                <a:cs typeface="Futura" panose="020B0602020204020303" pitchFamily="34" charset="-79"/>
              </a:rPr>
              <a:t>Although it is certainly possible for a victim to recoup stolen funds and to clear their name of any wrongdoing, the emotional toll of identity theft can last far longer than any financial worries. Victims can blame themselves for their identity being stolen and feel more vulnerable to it happening again. </a:t>
            </a:r>
          </a:p>
        </p:txBody>
      </p:sp>
      <p:sp>
        <p:nvSpPr>
          <p:cNvPr id="13" name="TextBox 12">
            <a:extLst>
              <a:ext uri="{FF2B5EF4-FFF2-40B4-BE49-F238E27FC236}">
                <a16:creationId xmlns:a16="http://schemas.microsoft.com/office/drawing/2014/main" id="{82F5575C-6B23-3A46-8429-41C11F8BB2C9}"/>
              </a:ext>
            </a:extLst>
          </p:cNvPr>
          <p:cNvSpPr txBox="1"/>
          <p:nvPr userDrawn="1"/>
        </p:nvSpPr>
        <p:spPr>
          <a:xfrm>
            <a:off x="4038601" y="6289627"/>
            <a:ext cx="8475976"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SECURITY AND FRAUD </a:t>
            </a:r>
            <a:r>
              <a:rPr lang="en-GB" sz="2400" b="0" dirty="0">
                <a:solidFill>
                  <a:schemeClr val="bg1">
                    <a:alpha val="39000"/>
                  </a:schemeClr>
                </a:solidFill>
                <a:latin typeface="Futura" panose="020B0602020204020303" pitchFamily="34" charset="-79"/>
                <a:cs typeface="Futura" panose="020B0602020204020303" pitchFamily="34" charset="-79"/>
              </a:rPr>
              <a:t>HOW TO PROTECT YOURSELF</a:t>
            </a:r>
          </a:p>
        </p:txBody>
      </p:sp>
    </p:spTree>
    <p:extLst>
      <p:ext uri="{BB962C8B-B14F-4D97-AF65-F5344CB8AC3E}">
        <p14:creationId xmlns:p14="http://schemas.microsoft.com/office/powerpoint/2010/main" val="371798966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6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6/28/2021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2" name="Rectangle 11">
            <a:extLst>
              <a:ext uri="{FF2B5EF4-FFF2-40B4-BE49-F238E27FC236}">
                <a16:creationId xmlns:a16="http://schemas.microsoft.com/office/drawing/2014/main" id="{1AD6D52D-D96F-A746-8303-AD7DE1DF9798}"/>
              </a:ext>
            </a:extLst>
          </p:cNvPr>
          <p:cNvSpPr/>
          <p:nvPr userDrawn="1"/>
        </p:nvSpPr>
        <p:spPr>
          <a:xfrm>
            <a:off x="0" y="-8211"/>
            <a:ext cx="12192000" cy="6219825"/>
          </a:xfrm>
          <a:prstGeom prst="rect">
            <a:avLst/>
          </a:prstGeom>
          <a:solidFill>
            <a:srgbClr val="85D0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7762870E-910B-164B-ABF2-7FF1D7BFBAF1}"/>
              </a:ext>
            </a:extLst>
          </p:cNvPr>
          <p:cNvSpPr txBox="1"/>
          <p:nvPr userDrawn="1"/>
        </p:nvSpPr>
        <p:spPr>
          <a:xfrm>
            <a:off x="1088163" y="452532"/>
            <a:ext cx="5165719"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CASE STUDY</a:t>
            </a:r>
          </a:p>
        </p:txBody>
      </p:sp>
      <p:cxnSp>
        <p:nvCxnSpPr>
          <p:cNvPr id="18" name="Straight Connector 17">
            <a:extLst>
              <a:ext uri="{FF2B5EF4-FFF2-40B4-BE49-F238E27FC236}">
                <a16:creationId xmlns:a16="http://schemas.microsoft.com/office/drawing/2014/main" id="{20D50EC7-9FB4-B744-8995-3CC391565007}"/>
              </a:ext>
            </a:extLst>
          </p:cNvPr>
          <p:cNvCxnSpPr>
            <a:cxnSpLocks/>
          </p:cNvCxnSpPr>
          <p:nvPr userDrawn="1"/>
        </p:nvCxnSpPr>
        <p:spPr>
          <a:xfrm>
            <a:off x="1182490" y="874652"/>
            <a:ext cx="1858884" cy="0"/>
          </a:xfrm>
          <a:prstGeom prst="line">
            <a:avLst/>
          </a:prstGeom>
          <a:ln>
            <a:solidFill>
              <a:srgbClr val="7D2378"/>
            </a:solidFill>
          </a:ln>
        </p:spPr>
        <p:style>
          <a:lnRef idx="3">
            <a:schemeClr val="accent5"/>
          </a:lnRef>
          <a:fillRef idx="0">
            <a:schemeClr val="accent5"/>
          </a:fillRef>
          <a:effectRef idx="2">
            <a:schemeClr val="accent5"/>
          </a:effectRef>
          <a:fontRef idx="minor">
            <a:schemeClr val="tx1"/>
          </a:fontRef>
        </p:style>
      </p:cxnSp>
      <p:sp>
        <p:nvSpPr>
          <p:cNvPr id="15" name="Rectangle 14">
            <a:extLst>
              <a:ext uri="{FF2B5EF4-FFF2-40B4-BE49-F238E27FC236}">
                <a16:creationId xmlns:a16="http://schemas.microsoft.com/office/drawing/2014/main" id="{EA24E413-3CC4-4C4C-90CF-08EF41DBFF12}"/>
              </a:ext>
            </a:extLst>
          </p:cNvPr>
          <p:cNvSpPr/>
          <p:nvPr userDrawn="1"/>
        </p:nvSpPr>
        <p:spPr>
          <a:xfrm>
            <a:off x="0" y="6211614"/>
            <a:ext cx="12192000" cy="646386"/>
          </a:xfrm>
          <a:prstGeom prst="rect">
            <a:avLst/>
          </a:prstGeom>
          <a:solidFill>
            <a:srgbClr val="213F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13F85"/>
              </a:solidFill>
            </a:endParaRPr>
          </a:p>
        </p:txBody>
      </p:sp>
      <p:pic>
        <p:nvPicPr>
          <p:cNvPr id="7" name="Picture 6">
            <a:extLst>
              <a:ext uri="{FF2B5EF4-FFF2-40B4-BE49-F238E27FC236}">
                <a16:creationId xmlns:a16="http://schemas.microsoft.com/office/drawing/2014/main" id="{71A748C1-62A2-3B4A-86BA-38CE2F421727}"/>
              </a:ext>
            </a:extLst>
          </p:cNvPr>
          <p:cNvPicPr>
            <a:picLocks noChangeAspect="1"/>
          </p:cNvPicPr>
          <p:nvPr userDrawn="1"/>
        </p:nvPicPr>
        <p:blipFill>
          <a:blip r:embed="rId2"/>
          <a:stretch>
            <a:fillRect/>
          </a:stretch>
        </p:blipFill>
        <p:spPr>
          <a:xfrm>
            <a:off x="539517" y="394306"/>
            <a:ext cx="578115" cy="578115"/>
          </a:xfrm>
          <a:prstGeom prst="rect">
            <a:avLst/>
          </a:prstGeom>
        </p:spPr>
      </p:pic>
      <p:sp>
        <p:nvSpPr>
          <p:cNvPr id="2" name="Rectangle 1">
            <a:extLst>
              <a:ext uri="{FF2B5EF4-FFF2-40B4-BE49-F238E27FC236}">
                <a16:creationId xmlns:a16="http://schemas.microsoft.com/office/drawing/2014/main" id="{6FBFD3EB-BF81-9947-BCFA-628F7526E1C5}"/>
              </a:ext>
            </a:extLst>
          </p:cNvPr>
          <p:cNvSpPr/>
          <p:nvPr userDrawn="1"/>
        </p:nvSpPr>
        <p:spPr>
          <a:xfrm>
            <a:off x="539516" y="1100509"/>
            <a:ext cx="8736831" cy="4801314"/>
          </a:xfrm>
          <a:prstGeom prst="rect">
            <a:avLst/>
          </a:prstGeom>
        </p:spPr>
        <p:txBody>
          <a:bodyPr wrap="square">
            <a:spAutoFit/>
          </a:bodyPr>
          <a:lstStyle/>
          <a:p>
            <a:r>
              <a:rPr lang="en-GB" sz="1800" kern="1200" dirty="0">
                <a:solidFill>
                  <a:srgbClr val="00303C"/>
                </a:solidFill>
                <a:effectLst/>
                <a:latin typeface="Futura Medium" panose="020B0602020204020303" pitchFamily="34" charset="-79"/>
                <a:ea typeface="+mn-ea"/>
                <a:cs typeface="Futura Medium" panose="020B0602020204020303" pitchFamily="34" charset="-79"/>
              </a:rPr>
              <a:t>Jac and his partner Rhiannon have both been victims of identity theft in the last three years. They told their neighbours about this, and it turned out that several people who live in the same building have also been victims. All their letterboxes are on the street outside, so it is easy for thieves to access their mail, including bills and bank statements. When a thief gets hold of a bill or bank statement they then have enough details to be able to apply for credit accounts (e.g. credit cards or shopping accounts) and then steal the cards or account details. Jac only knew that this had happened to him when he received a statement showing that he owed a credit card company over £2,500. He didn’t have an account with this provider, but the thief had been able to take one out in his name and spend thousands of pounds that he was now being billed for. He had no idea what else they might have done with his personal details; they could have signed up to websites or even applied for a passport. He contacted the credit card provider who helped him get the money back, but he found the whole experience very worrying. </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b="1" kern="1200" dirty="0">
                <a:solidFill>
                  <a:srgbClr val="00303C"/>
                </a:solidFill>
                <a:effectLst/>
                <a:latin typeface="FUTURA MEDIUM" panose="020B0602020204020303" pitchFamily="34" charset="-79"/>
                <a:ea typeface="+mn-ea"/>
                <a:cs typeface="FUTURA MEDIUM" panose="020B0602020204020303" pitchFamily="34" charset="-79"/>
              </a:rPr>
              <a:t>What could Jac, Rhiannon and their neighbours have done to avoid having their identities stolen?</a:t>
            </a:r>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p:txBody>
      </p:sp>
      <p:pic>
        <p:nvPicPr>
          <p:cNvPr id="3" name="Picture 2">
            <a:extLst>
              <a:ext uri="{FF2B5EF4-FFF2-40B4-BE49-F238E27FC236}">
                <a16:creationId xmlns:a16="http://schemas.microsoft.com/office/drawing/2014/main" id="{0CD03CE8-C5D4-5449-9783-BBA398ED18C0}"/>
              </a:ext>
            </a:extLst>
          </p:cNvPr>
          <p:cNvPicPr>
            <a:picLocks noChangeAspect="1"/>
          </p:cNvPicPr>
          <p:nvPr userDrawn="1"/>
        </p:nvPicPr>
        <p:blipFill rotWithShape="1">
          <a:blip r:embed="rId3"/>
          <a:srcRect l="7200" r="68353"/>
          <a:stretch/>
        </p:blipFill>
        <p:spPr>
          <a:xfrm>
            <a:off x="9557886" y="0"/>
            <a:ext cx="2634114" cy="6219824"/>
          </a:xfrm>
          <a:prstGeom prst="rect">
            <a:avLst/>
          </a:prstGeom>
        </p:spPr>
      </p:pic>
      <p:sp>
        <p:nvSpPr>
          <p:cNvPr id="14" name="TextBox 13">
            <a:extLst>
              <a:ext uri="{FF2B5EF4-FFF2-40B4-BE49-F238E27FC236}">
                <a16:creationId xmlns:a16="http://schemas.microsoft.com/office/drawing/2014/main" id="{D26D2411-5E13-804E-9757-D14C8FA6CC4A}"/>
              </a:ext>
            </a:extLst>
          </p:cNvPr>
          <p:cNvSpPr txBox="1"/>
          <p:nvPr userDrawn="1"/>
        </p:nvSpPr>
        <p:spPr>
          <a:xfrm>
            <a:off x="4038601" y="6289627"/>
            <a:ext cx="8475976"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SECURITY AND FRAUD </a:t>
            </a:r>
            <a:r>
              <a:rPr lang="en-GB" sz="2400" b="0" dirty="0">
                <a:solidFill>
                  <a:schemeClr val="bg1">
                    <a:alpha val="39000"/>
                  </a:schemeClr>
                </a:solidFill>
                <a:latin typeface="Futura" panose="020B0602020204020303" pitchFamily="34" charset="-79"/>
                <a:cs typeface="Futura" panose="020B0602020204020303" pitchFamily="34" charset="-79"/>
              </a:rPr>
              <a:t>HOW TO PROTECT YOURSELF</a:t>
            </a:r>
          </a:p>
        </p:txBody>
      </p:sp>
    </p:spTree>
    <p:extLst>
      <p:ext uri="{BB962C8B-B14F-4D97-AF65-F5344CB8AC3E}">
        <p14:creationId xmlns:p14="http://schemas.microsoft.com/office/powerpoint/2010/main" val="392851882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67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6/28/2021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7" name="TextBox 6">
            <a:extLst>
              <a:ext uri="{FF2B5EF4-FFF2-40B4-BE49-F238E27FC236}">
                <a16:creationId xmlns:a16="http://schemas.microsoft.com/office/drawing/2014/main" id="{252253B2-4574-7746-8155-B43E07F5259E}"/>
              </a:ext>
            </a:extLst>
          </p:cNvPr>
          <p:cNvSpPr txBox="1"/>
          <p:nvPr userDrawn="1"/>
        </p:nvSpPr>
        <p:spPr>
          <a:xfrm>
            <a:off x="462453" y="409243"/>
            <a:ext cx="10976113" cy="1600438"/>
          </a:xfrm>
          <a:prstGeom prst="rect">
            <a:avLst/>
          </a:prstGeom>
          <a:noFill/>
        </p:spPr>
        <p:txBody>
          <a:bodyPr wrap="square" rtlCol="0">
            <a:spAutoFit/>
          </a:bodyPr>
          <a:lstStyle/>
          <a:p>
            <a:r>
              <a:rPr lang="en-GB" sz="4000" b="1" dirty="0">
                <a:solidFill>
                  <a:srgbClr val="7D2378"/>
                </a:solidFill>
                <a:latin typeface="Futura" panose="020B0602020204020303" pitchFamily="34" charset="-79"/>
                <a:cs typeface="Futura" panose="020B0602020204020303" pitchFamily="34" charset="-79"/>
              </a:rPr>
              <a:t>HOW TO PROTECT YOURSELF </a:t>
            </a:r>
          </a:p>
          <a:p>
            <a:r>
              <a:rPr lang="en-GB" sz="4000" b="1" dirty="0">
                <a:solidFill>
                  <a:srgbClr val="7D2378"/>
                </a:solidFill>
                <a:latin typeface="Futura" panose="020B0602020204020303" pitchFamily="34" charset="-79"/>
                <a:cs typeface="Futura" panose="020B0602020204020303" pitchFamily="34" charset="-79"/>
              </a:rPr>
              <a:t>FROM IDENTITY THEFT</a:t>
            </a:r>
            <a:endParaRPr lang="en-GB" sz="4000" dirty="0">
              <a:solidFill>
                <a:srgbClr val="7D2378"/>
              </a:solidFill>
              <a:latin typeface="Futura Medium" panose="020B0602020204020303" pitchFamily="34" charset="-79"/>
              <a:cs typeface="Futura Medium" panose="020B0602020204020303" pitchFamily="34" charset="-79"/>
            </a:endParaRPr>
          </a:p>
          <a:p>
            <a:endParaRPr lang="en-US" dirty="0"/>
          </a:p>
        </p:txBody>
      </p:sp>
      <p:sp>
        <p:nvSpPr>
          <p:cNvPr id="20" name="Rectangle 19">
            <a:extLst>
              <a:ext uri="{FF2B5EF4-FFF2-40B4-BE49-F238E27FC236}">
                <a16:creationId xmlns:a16="http://schemas.microsoft.com/office/drawing/2014/main" id="{721AD246-B1AD-024D-BD37-F7710E0B462F}"/>
              </a:ext>
            </a:extLst>
          </p:cNvPr>
          <p:cNvSpPr/>
          <p:nvPr userDrawn="1"/>
        </p:nvSpPr>
        <p:spPr>
          <a:xfrm>
            <a:off x="0" y="6211614"/>
            <a:ext cx="12192000" cy="646386"/>
          </a:xfrm>
          <a:prstGeom prst="rect">
            <a:avLst/>
          </a:prstGeom>
          <a:solidFill>
            <a:srgbClr val="213F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13F85"/>
              </a:solidFill>
            </a:endParaRPr>
          </a:p>
        </p:txBody>
      </p:sp>
      <p:sp>
        <p:nvSpPr>
          <p:cNvPr id="24" name="TextBox 23">
            <a:extLst>
              <a:ext uri="{FF2B5EF4-FFF2-40B4-BE49-F238E27FC236}">
                <a16:creationId xmlns:a16="http://schemas.microsoft.com/office/drawing/2014/main" id="{129E012A-3141-FF47-9F63-8DB083681596}"/>
              </a:ext>
            </a:extLst>
          </p:cNvPr>
          <p:cNvSpPr txBox="1"/>
          <p:nvPr userDrawn="1"/>
        </p:nvSpPr>
        <p:spPr>
          <a:xfrm>
            <a:off x="1136974" y="1832203"/>
            <a:ext cx="9663889"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10 TOP TIPS</a:t>
            </a:r>
          </a:p>
        </p:txBody>
      </p:sp>
      <p:cxnSp>
        <p:nvCxnSpPr>
          <p:cNvPr id="25" name="Straight Connector 24">
            <a:extLst>
              <a:ext uri="{FF2B5EF4-FFF2-40B4-BE49-F238E27FC236}">
                <a16:creationId xmlns:a16="http://schemas.microsoft.com/office/drawing/2014/main" id="{0F2B3CB7-B376-CD47-990A-1E054FECCC03}"/>
              </a:ext>
            </a:extLst>
          </p:cNvPr>
          <p:cNvCxnSpPr>
            <a:cxnSpLocks/>
          </p:cNvCxnSpPr>
          <p:nvPr userDrawn="1"/>
        </p:nvCxnSpPr>
        <p:spPr>
          <a:xfrm>
            <a:off x="1244593" y="2279074"/>
            <a:ext cx="1681487" cy="0"/>
          </a:xfrm>
          <a:prstGeom prst="line">
            <a:avLst/>
          </a:prstGeom>
          <a:ln>
            <a:solidFill>
              <a:srgbClr val="7D2378"/>
            </a:solidFill>
          </a:ln>
        </p:spPr>
        <p:style>
          <a:lnRef idx="3">
            <a:schemeClr val="accent5"/>
          </a:lnRef>
          <a:fillRef idx="0">
            <a:schemeClr val="accent5"/>
          </a:fillRef>
          <a:effectRef idx="2">
            <a:schemeClr val="accent5"/>
          </a:effectRef>
          <a:fontRef idx="minor">
            <a:schemeClr val="tx1"/>
          </a:fontRef>
        </p:style>
      </p:cxnSp>
      <p:pic>
        <p:nvPicPr>
          <p:cNvPr id="26" name="Picture 25">
            <a:extLst>
              <a:ext uri="{FF2B5EF4-FFF2-40B4-BE49-F238E27FC236}">
                <a16:creationId xmlns:a16="http://schemas.microsoft.com/office/drawing/2014/main" id="{CFEE58F2-6312-364E-B079-78C7E517D34A}"/>
              </a:ext>
            </a:extLst>
          </p:cNvPr>
          <p:cNvPicPr>
            <a:picLocks noChangeAspect="1"/>
          </p:cNvPicPr>
          <p:nvPr userDrawn="1"/>
        </p:nvPicPr>
        <p:blipFill>
          <a:blip r:embed="rId2"/>
          <a:stretch>
            <a:fillRect/>
          </a:stretch>
        </p:blipFill>
        <p:spPr>
          <a:xfrm>
            <a:off x="529801" y="1754636"/>
            <a:ext cx="616798" cy="616798"/>
          </a:xfrm>
          <a:prstGeom prst="rect">
            <a:avLst/>
          </a:prstGeom>
        </p:spPr>
      </p:pic>
      <p:sp>
        <p:nvSpPr>
          <p:cNvPr id="8" name="Rectangle 7">
            <a:extLst>
              <a:ext uri="{FF2B5EF4-FFF2-40B4-BE49-F238E27FC236}">
                <a16:creationId xmlns:a16="http://schemas.microsoft.com/office/drawing/2014/main" id="{8023D0A4-560E-5C41-8550-306AB22ABB39}"/>
              </a:ext>
            </a:extLst>
          </p:cNvPr>
          <p:cNvSpPr/>
          <p:nvPr userDrawn="1"/>
        </p:nvSpPr>
        <p:spPr>
          <a:xfrm>
            <a:off x="533400" y="2449001"/>
            <a:ext cx="5562600" cy="3416320"/>
          </a:xfrm>
          <a:prstGeom prst="rect">
            <a:avLst/>
          </a:prstGeom>
        </p:spPr>
        <p:txBody>
          <a:bodyPr wrap="square">
            <a:spAutoFit/>
          </a:bodyPr>
          <a:lstStyle/>
          <a:p>
            <a:r>
              <a:rPr lang="en-GB" b="1" dirty="0">
                <a:solidFill>
                  <a:srgbClr val="00303C"/>
                </a:solidFill>
                <a:effectLst/>
                <a:latin typeface="Swiss 721 SWA" panose="020B0504020202020204" pitchFamily="34" charset="0"/>
                <a:cs typeface="Futura" panose="020B0602020204020303" pitchFamily="34" charset="-79"/>
              </a:rPr>
              <a:t>1. </a:t>
            </a:r>
            <a:r>
              <a:rPr lang="en-GB" dirty="0">
                <a:solidFill>
                  <a:srgbClr val="00303C"/>
                </a:solidFill>
                <a:effectLst/>
                <a:latin typeface="Futura" panose="020B0602020204020303" pitchFamily="34" charset="-79"/>
                <a:cs typeface="Futura" panose="020B0602020204020303" pitchFamily="34" charset="-79"/>
              </a:rPr>
              <a:t>Never share passwords or PINs with others.</a:t>
            </a:r>
          </a:p>
          <a:p>
            <a:endParaRPr lang="en-GB" dirty="0">
              <a:solidFill>
                <a:srgbClr val="00303C"/>
              </a:solidFill>
              <a:effectLst/>
              <a:latin typeface="Futura" panose="020B0602020204020303" pitchFamily="34" charset="-79"/>
              <a:cs typeface="Futura" panose="020B0602020204020303" pitchFamily="34" charset="-79"/>
            </a:endParaRPr>
          </a:p>
          <a:p>
            <a:r>
              <a:rPr lang="en-GB" b="1" dirty="0">
                <a:solidFill>
                  <a:srgbClr val="00303C"/>
                </a:solidFill>
                <a:effectLst/>
                <a:latin typeface="Swiss 721 SWA" panose="020B0504020202020204" pitchFamily="34" charset="0"/>
                <a:cs typeface="Futura" panose="020B0602020204020303" pitchFamily="34" charset="-79"/>
              </a:rPr>
              <a:t>2. </a:t>
            </a:r>
            <a:r>
              <a:rPr lang="en-GB" dirty="0">
                <a:solidFill>
                  <a:srgbClr val="00303C"/>
                </a:solidFill>
                <a:effectLst/>
                <a:latin typeface="Futura" panose="020B0602020204020303" pitchFamily="34" charset="-79"/>
                <a:cs typeface="Futura" panose="020B0602020204020303" pitchFamily="34" charset="-79"/>
              </a:rPr>
              <a:t>Use strong passwords and PINs – don’t use  </a:t>
            </a:r>
          </a:p>
          <a:p>
            <a:r>
              <a:rPr lang="en-GB" dirty="0">
                <a:solidFill>
                  <a:srgbClr val="00303C"/>
                </a:solidFill>
                <a:effectLst/>
                <a:latin typeface="Futura" panose="020B0602020204020303" pitchFamily="34" charset="-79"/>
                <a:cs typeface="Futura" panose="020B0602020204020303" pitchFamily="34" charset="-79"/>
              </a:rPr>
              <a:t>    family names; include a mix of upper and lower- </a:t>
            </a:r>
          </a:p>
          <a:p>
            <a:r>
              <a:rPr lang="en-GB" dirty="0">
                <a:solidFill>
                  <a:srgbClr val="00303C"/>
                </a:solidFill>
                <a:effectLst/>
                <a:latin typeface="Futura" panose="020B0602020204020303" pitchFamily="34" charset="-79"/>
                <a:cs typeface="Futura" panose="020B0602020204020303" pitchFamily="34" charset="-79"/>
              </a:rPr>
              <a:t>    case letters, numbers and symbols. Aim for a  </a:t>
            </a:r>
          </a:p>
          <a:p>
            <a:r>
              <a:rPr lang="en-GB" dirty="0">
                <a:solidFill>
                  <a:srgbClr val="00303C"/>
                </a:solidFill>
                <a:effectLst/>
                <a:latin typeface="Futura" panose="020B0602020204020303" pitchFamily="34" charset="-79"/>
                <a:cs typeface="Futura" panose="020B0602020204020303" pitchFamily="34" charset="-79"/>
              </a:rPr>
              <a:t>    minimum of 8 characters in a password.</a:t>
            </a:r>
          </a:p>
          <a:p>
            <a:endParaRPr lang="en-GB" dirty="0">
              <a:solidFill>
                <a:srgbClr val="00303C"/>
              </a:solidFill>
              <a:effectLst/>
              <a:latin typeface="Futura" panose="020B0602020204020303" pitchFamily="34" charset="-79"/>
              <a:cs typeface="Futura" panose="020B0602020204020303" pitchFamily="34" charset="-79"/>
            </a:endParaRPr>
          </a:p>
          <a:p>
            <a:r>
              <a:rPr lang="en-GB" b="1" dirty="0">
                <a:solidFill>
                  <a:srgbClr val="00303C"/>
                </a:solidFill>
                <a:effectLst/>
                <a:latin typeface="Swiss 721 SWA" panose="020B0504020202020204" pitchFamily="34" charset="0"/>
                <a:cs typeface="Futura" panose="020B0602020204020303" pitchFamily="34" charset="-79"/>
              </a:rPr>
              <a:t>3. </a:t>
            </a:r>
            <a:r>
              <a:rPr lang="en-GB" dirty="0">
                <a:solidFill>
                  <a:srgbClr val="00303C"/>
                </a:solidFill>
                <a:effectLst/>
                <a:latin typeface="Futura" panose="020B0602020204020303" pitchFamily="34" charset="-79"/>
                <a:cs typeface="Futura" panose="020B0602020204020303" pitchFamily="34" charset="-79"/>
              </a:rPr>
              <a:t>Do not use the same password or PIN for more  </a:t>
            </a:r>
          </a:p>
          <a:p>
            <a:r>
              <a:rPr lang="en-GB" dirty="0">
                <a:solidFill>
                  <a:srgbClr val="00303C"/>
                </a:solidFill>
                <a:effectLst/>
                <a:latin typeface="Futura" panose="020B0602020204020303" pitchFamily="34" charset="-79"/>
                <a:cs typeface="Futura" panose="020B0602020204020303" pitchFamily="34" charset="-79"/>
              </a:rPr>
              <a:t>    than one account.</a:t>
            </a:r>
          </a:p>
          <a:p>
            <a:endParaRPr lang="en-GB" dirty="0">
              <a:solidFill>
                <a:srgbClr val="00303C"/>
              </a:solidFill>
              <a:effectLst/>
              <a:latin typeface="Futura" panose="020B0602020204020303" pitchFamily="34" charset="-79"/>
              <a:cs typeface="Futura" panose="020B0602020204020303" pitchFamily="34" charset="-79"/>
            </a:endParaRPr>
          </a:p>
          <a:p>
            <a:r>
              <a:rPr lang="en-GB" b="1" dirty="0">
                <a:solidFill>
                  <a:srgbClr val="00303C"/>
                </a:solidFill>
                <a:effectLst/>
                <a:latin typeface="Swiss 721 SWA" panose="020B0504020202020204" pitchFamily="34" charset="0"/>
                <a:cs typeface="Futura" panose="020B0602020204020303" pitchFamily="34" charset="-79"/>
              </a:rPr>
              <a:t>4. </a:t>
            </a:r>
            <a:r>
              <a:rPr lang="en-GB" dirty="0">
                <a:solidFill>
                  <a:srgbClr val="00303C"/>
                </a:solidFill>
                <a:effectLst/>
                <a:latin typeface="Futura" panose="020B0602020204020303" pitchFamily="34" charset="-79"/>
                <a:cs typeface="Futura" panose="020B0602020204020303" pitchFamily="34" charset="-79"/>
              </a:rPr>
              <a:t>Shred or burn any unwanted financial documents  </a:t>
            </a:r>
          </a:p>
          <a:p>
            <a:r>
              <a:rPr lang="en-GB" dirty="0">
                <a:solidFill>
                  <a:srgbClr val="00303C"/>
                </a:solidFill>
                <a:effectLst/>
                <a:latin typeface="Futura" panose="020B0602020204020303" pitchFamily="34" charset="-79"/>
                <a:cs typeface="Futura" panose="020B0602020204020303" pitchFamily="34" charset="-79"/>
              </a:rPr>
              <a:t>    – do not put them straight into recycling.</a:t>
            </a:r>
          </a:p>
        </p:txBody>
      </p:sp>
      <p:sp>
        <p:nvSpPr>
          <p:cNvPr id="9" name="Rectangle 8">
            <a:extLst>
              <a:ext uri="{FF2B5EF4-FFF2-40B4-BE49-F238E27FC236}">
                <a16:creationId xmlns:a16="http://schemas.microsoft.com/office/drawing/2014/main" id="{27D82104-2C53-F34D-9FBB-4C99A3094BD2}"/>
              </a:ext>
            </a:extLst>
          </p:cNvPr>
          <p:cNvSpPr/>
          <p:nvPr userDrawn="1"/>
        </p:nvSpPr>
        <p:spPr>
          <a:xfrm>
            <a:off x="6324600" y="2449001"/>
            <a:ext cx="5334000" cy="3416320"/>
          </a:xfrm>
          <a:prstGeom prst="rect">
            <a:avLst/>
          </a:prstGeom>
        </p:spPr>
        <p:txBody>
          <a:bodyPr wrap="square">
            <a:spAutoFit/>
          </a:bodyPr>
          <a:lstStyle/>
          <a:p>
            <a:r>
              <a:rPr lang="en-GB" b="1" dirty="0">
                <a:solidFill>
                  <a:srgbClr val="00303C"/>
                </a:solidFill>
                <a:effectLst/>
                <a:latin typeface="Swiss 721 SWA" panose="020B0504020202020204" pitchFamily="34" charset="0"/>
                <a:cs typeface="Futura" panose="020B0602020204020303" pitchFamily="34" charset="-79"/>
              </a:rPr>
              <a:t>5.</a:t>
            </a:r>
            <a:r>
              <a:rPr lang="en-GB" dirty="0">
                <a:solidFill>
                  <a:srgbClr val="00303C"/>
                </a:solidFill>
                <a:effectLst/>
                <a:latin typeface="Futura" panose="020B0602020204020303" pitchFamily="34" charset="-79"/>
                <a:cs typeface="Futura" panose="020B0602020204020303" pitchFamily="34" charset="-79"/>
              </a:rPr>
              <a:t> Make sure your computer has up to date  </a:t>
            </a:r>
          </a:p>
          <a:p>
            <a:r>
              <a:rPr lang="en-GB" dirty="0">
                <a:solidFill>
                  <a:srgbClr val="00303C"/>
                </a:solidFill>
                <a:effectLst/>
                <a:latin typeface="Futura" panose="020B0602020204020303" pitchFamily="34" charset="-79"/>
                <a:cs typeface="Futura" panose="020B0602020204020303" pitchFamily="34" charset="-79"/>
              </a:rPr>
              <a:t>    firewall, anti-virus and anti-spyware programs. </a:t>
            </a:r>
          </a:p>
          <a:p>
            <a:r>
              <a:rPr lang="en-GB" dirty="0">
                <a:solidFill>
                  <a:srgbClr val="00303C"/>
                </a:solidFill>
                <a:effectLst/>
                <a:latin typeface="Futura" panose="020B0602020204020303" pitchFamily="34" charset="-79"/>
                <a:cs typeface="Futura" panose="020B0602020204020303" pitchFamily="34" charset="-79"/>
              </a:rPr>
              <a:t>    Up to 80% of online threats can be removed  </a:t>
            </a:r>
          </a:p>
          <a:p>
            <a:r>
              <a:rPr lang="en-GB" dirty="0">
                <a:solidFill>
                  <a:srgbClr val="00303C"/>
                </a:solidFill>
                <a:effectLst/>
                <a:latin typeface="Futura" panose="020B0602020204020303" pitchFamily="34" charset="-79"/>
                <a:cs typeface="Futura" panose="020B0602020204020303" pitchFamily="34" charset="-79"/>
              </a:rPr>
              <a:t>    by doing this.</a:t>
            </a:r>
          </a:p>
          <a:p>
            <a:endParaRPr lang="en-GB" dirty="0">
              <a:solidFill>
                <a:srgbClr val="00303C"/>
              </a:solidFill>
              <a:effectLst/>
              <a:latin typeface="Futura" panose="020B0602020204020303" pitchFamily="34" charset="-79"/>
              <a:cs typeface="Futura" panose="020B0602020204020303" pitchFamily="34" charset="-79"/>
            </a:endParaRPr>
          </a:p>
          <a:p>
            <a:r>
              <a:rPr lang="en-GB" b="1" dirty="0">
                <a:solidFill>
                  <a:srgbClr val="00303C"/>
                </a:solidFill>
                <a:effectLst/>
                <a:latin typeface="Swiss 721 SWA" panose="020B0504020202020204" pitchFamily="34" charset="0"/>
                <a:cs typeface="Futura" panose="020B0602020204020303" pitchFamily="34" charset="-79"/>
              </a:rPr>
              <a:t>6. </a:t>
            </a:r>
            <a:r>
              <a:rPr lang="en-GB" dirty="0">
                <a:solidFill>
                  <a:srgbClr val="00303C"/>
                </a:solidFill>
                <a:effectLst/>
                <a:latin typeface="Futura" panose="020B0602020204020303" pitchFamily="34" charset="-79"/>
                <a:cs typeface="Futura" panose="020B0602020204020303" pitchFamily="34" charset="-79"/>
              </a:rPr>
              <a:t>Try to limit the amount of personal information  </a:t>
            </a:r>
          </a:p>
          <a:p>
            <a:r>
              <a:rPr lang="en-GB" dirty="0">
                <a:solidFill>
                  <a:srgbClr val="00303C"/>
                </a:solidFill>
                <a:effectLst/>
                <a:latin typeface="Futura" panose="020B0602020204020303" pitchFamily="34" charset="-79"/>
                <a:cs typeface="Futura" panose="020B0602020204020303" pitchFamily="34" charset="-79"/>
              </a:rPr>
              <a:t>    that you carry around on a day-to-day basis.</a:t>
            </a:r>
          </a:p>
          <a:p>
            <a:endParaRPr lang="en-GB" dirty="0">
              <a:solidFill>
                <a:srgbClr val="00303C"/>
              </a:solidFill>
              <a:effectLst/>
              <a:latin typeface="Futura" panose="020B0602020204020303" pitchFamily="34" charset="-79"/>
              <a:cs typeface="Futura" panose="020B0602020204020303" pitchFamily="34" charset="-79"/>
            </a:endParaRPr>
          </a:p>
          <a:p>
            <a:r>
              <a:rPr lang="en-GB" b="1" dirty="0">
                <a:solidFill>
                  <a:srgbClr val="00303C"/>
                </a:solidFill>
                <a:effectLst/>
                <a:latin typeface="Swiss 721 SWA" panose="020B0504020202020204" pitchFamily="34" charset="0"/>
                <a:cs typeface="Futura" panose="020B0602020204020303" pitchFamily="34" charset="-79"/>
              </a:rPr>
              <a:t>7.</a:t>
            </a:r>
            <a:r>
              <a:rPr lang="en-GB" dirty="0">
                <a:solidFill>
                  <a:srgbClr val="00303C"/>
                </a:solidFill>
                <a:effectLst/>
                <a:latin typeface="Futura" panose="020B0602020204020303" pitchFamily="34" charset="-79"/>
                <a:cs typeface="Futura" panose="020B0602020204020303" pitchFamily="34" charset="-79"/>
              </a:rPr>
              <a:t> Limit the amount of personal information that  </a:t>
            </a:r>
          </a:p>
          <a:p>
            <a:r>
              <a:rPr lang="en-GB" dirty="0">
                <a:solidFill>
                  <a:srgbClr val="00303C"/>
                </a:solidFill>
                <a:effectLst/>
                <a:latin typeface="Futura" panose="020B0602020204020303" pitchFamily="34" charset="-79"/>
                <a:cs typeface="Futura" panose="020B0602020204020303" pitchFamily="34" charset="-79"/>
              </a:rPr>
              <a:t>    you give away on social networking sites.  </a:t>
            </a:r>
          </a:p>
          <a:p>
            <a:r>
              <a:rPr lang="en-GB" dirty="0">
                <a:solidFill>
                  <a:srgbClr val="00303C"/>
                </a:solidFill>
                <a:effectLst/>
                <a:latin typeface="Futura" panose="020B0602020204020303" pitchFamily="34" charset="-79"/>
                <a:cs typeface="Futura" panose="020B0602020204020303" pitchFamily="34" charset="-79"/>
              </a:rPr>
              <a:t>    Remember, your real friends already know  </a:t>
            </a:r>
          </a:p>
          <a:p>
            <a:r>
              <a:rPr lang="en-GB" dirty="0">
                <a:solidFill>
                  <a:srgbClr val="00303C"/>
                </a:solidFill>
                <a:effectLst/>
                <a:latin typeface="Futura" panose="020B0602020204020303" pitchFamily="34" charset="-79"/>
                <a:cs typeface="Futura" panose="020B0602020204020303" pitchFamily="34" charset="-79"/>
              </a:rPr>
              <a:t>    where you live and when your birthday is! </a:t>
            </a:r>
          </a:p>
        </p:txBody>
      </p:sp>
      <p:sp>
        <p:nvSpPr>
          <p:cNvPr id="13" name="TextBox 12">
            <a:extLst>
              <a:ext uri="{FF2B5EF4-FFF2-40B4-BE49-F238E27FC236}">
                <a16:creationId xmlns:a16="http://schemas.microsoft.com/office/drawing/2014/main" id="{F823136D-B6BE-CE4B-9055-5B6BBD73282E}"/>
              </a:ext>
            </a:extLst>
          </p:cNvPr>
          <p:cNvSpPr txBox="1"/>
          <p:nvPr userDrawn="1"/>
        </p:nvSpPr>
        <p:spPr>
          <a:xfrm>
            <a:off x="4038601" y="6289627"/>
            <a:ext cx="8475976"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SECURITY AND FRAUD </a:t>
            </a:r>
            <a:r>
              <a:rPr lang="en-GB" sz="2400" b="0" dirty="0">
                <a:solidFill>
                  <a:schemeClr val="bg1">
                    <a:alpha val="39000"/>
                  </a:schemeClr>
                </a:solidFill>
                <a:latin typeface="Futura" panose="020B0602020204020303" pitchFamily="34" charset="-79"/>
                <a:cs typeface="Futura" panose="020B0602020204020303" pitchFamily="34" charset="-79"/>
              </a:rPr>
              <a:t>HOW TO PROTECT YOURSELF</a:t>
            </a:r>
          </a:p>
        </p:txBody>
      </p:sp>
    </p:spTree>
    <p:extLst>
      <p:ext uri="{BB962C8B-B14F-4D97-AF65-F5344CB8AC3E}">
        <p14:creationId xmlns:p14="http://schemas.microsoft.com/office/powerpoint/2010/main" val="34925206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6/28/2021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20" name="Rectangle 19">
            <a:extLst>
              <a:ext uri="{FF2B5EF4-FFF2-40B4-BE49-F238E27FC236}">
                <a16:creationId xmlns:a16="http://schemas.microsoft.com/office/drawing/2014/main" id="{ED559CB6-C78D-6742-B631-A9BAE9C48685}"/>
              </a:ext>
            </a:extLst>
          </p:cNvPr>
          <p:cNvSpPr/>
          <p:nvPr userDrawn="1"/>
        </p:nvSpPr>
        <p:spPr>
          <a:xfrm>
            <a:off x="0" y="6211614"/>
            <a:ext cx="12192000" cy="646386"/>
          </a:xfrm>
          <a:prstGeom prst="rect">
            <a:avLst/>
          </a:prstGeom>
          <a:solidFill>
            <a:srgbClr val="213F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13F85"/>
              </a:solidFill>
            </a:endParaRPr>
          </a:p>
        </p:txBody>
      </p:sp>
      <p:sp>
        <p:nvSpPr>
          <p:cNvPr id="23" name="TextBox 22">
            <a:extLst>
              <a:ext uri="{FF2B5EF4-FFF2-40B4-BE49-F238E27FC236}">
                <a16:creationId xmlns:a16="http://schemas.microsoft.com/office/drawing/2014/main" id="{1BC55565-1A36-274E-9C84-E52717BDC787}"/>
              </a:ext>
            </a:extLst>
          </p:cNvPr>
          <p:cNvSpPr txBox="1"/>
          <p:nvPr userDrawn="1"/>
        </p:nvSpPr>
        <p:spPr>
          <a:xfrm>
            <a:off x="5900285" y="6289627"/>
            <a:ext cx="6614291"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SECURITY AND FRAUD </a:t>
            </a:r>
            <a:r>
              <a:rPr lang="en-GB" sz="2400" b="0" dirty="0">
                <a:solidFill>
                  <a:schemeClr val="bg1">
                    <a:alpha val="39000"/>
                  </a:schemeClr>
                </a:solidFill>
                <a:latin typeface="Futura" panose="020B0602020204020303" pitchFamily="34" charset="-79"/>
                <a:cs typeface="Futura" panose="020B0602020204020303" pitchFamily="34" charset="-79"/>
              </a:rPr>
              <a:t>WHAT IS FRAUD?</a:t>
            </a:r>
          </a:p>
        </p:txBody>
      </p:sp>
      <p:sp>
        <p:nvSpPr>
          <p:cNvPr id="24" name="TextBox 23">
            <a:extLst>
              <a:ext uri="{FF2B5EF4-FFF2-40B4-BE49-F238E27FC236}">
                <a16:creationId xmlns:a16="http://schemas.microsoft.com/office/drawing/2014/main" id="{4A23E0C6-795F-8E42-A361-360DDB4E2B7F}"/>
              </a:ext>
            </a:extLst>
          </p:cNvPr>
          <p:cNvSpPr txBox="1"/>
          <p:nvPr userDrawn="1"/>
        </p:nvSpPr>
        <p:spPr>
          <a:xfrm>
            <a:off x="1058655" y="490930"/>
            <a:ext cx="5165719"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WHAT IS FRAUD?</a:t>
            </a:r>
          </a:p>
        </p:txBody>
      </p:sp>
      <p:cxnSp>
        <p:nvCxnSpPr>
          <p:cNvPr id="25" name="Straight Connector 24">
            <a:extLst>
              <a:ext uri="{FF2B5EF4-FFF2-40B4-BE49-F238E27FC236}">
                <a16:creationId xmlns:a16="http://schemas.microsoft.com/office/drawing/2014/main" id="{F1BB2D84-7D53-854A-9100-2078A528C1AB}"/>
              </a:ext>
            </a:extLst>
          </p:cNvPr>
          <p:cNvCxnSpPr>
            <a:cxnSpLocks/>
            <a:endCxn id="24" idx="2"/>
          </p:cNvCxnSpPr>
          <p:nvPr userDrawn="1"/>
        </p:nvCxnSpPr>
        <p:spPr>
          <a:xfrm>
            <a:off x="1166274" y="937801"/>
            <a:ext cx="2475241" cy="14794"/>
          </a:xfrm>
          <a:prstGeom prst="line">
            <a:avLst/>
          </a:prstGeom>
          <a:ln>
            <a:solidFill>
              <a:srgbClr val="7D2378"/>
            </a:solidFill>
          </a:ln>
        </p:spPr>
        <p:style>
          <a:lnRef idx="3">
            <a:schemeClr val="accent5"/>
          </a:lnRef>
          <a:fillRef idx="0">
            <a:schemeClr val="accent5"/>
          </a:fillRef>
          <a:effectRef idx="2">
            <a:schemeClr val="accent5"/>
          </a:effectRef>
          <a:fontRef idx="minor">
            <a:schemeClr val="tx1"/>
          </a:fontRef>
        </p:style>
      </p:cxnSp>
      <p:pic>
        <p:nvPicPr>
          <p:cNvPr id="8" name="Picture 7">
            <a:extLst>
              <a:ext uri="{FF2B5EF4-FFF2-40B4-BE49-F238E27FC236}">
                <a16:creationId xmlns:a16="http://schemas.microsoft.com/office/drawing/2014/main" id="{E263B725-7FD2-A341-8652-43FCEDAD3D51}"/>
              </a:ext>
            </a:extLst>
          </p:cNvPr>
          <p:cNvPicPr>
            <a:picLocks noChangeAspect="1"/>
          </p:cNvPicPr>
          <p:nvPr userDrawn="1"/>
        </p:nvPicPr>
        <p:blipFill>
          <a:blip r:embed="rId2"/>
          <a:stretch>
            <a:fillRect/>
          </a:stretch>
        </p:blipFill>
        <p:spPr>
          <a:xfrm>
            <a:off x="441857" y="413363"/>
            <a:ext cx="616798" cy="616798"/>
          </a:xfrm>
          <a:prstGeom prst="rect">
            <a:avLst/>
          </a:prstGeom>
        </p:spPr>
      </p:pic>
      <p:sp>
        <p:nvSpPr>
          <p:cNvPr id="13" name="Rectangle 12">
            <a:extLst>
              <a:ext uri="{FF2B5EF4-FFF2-40B4-BE49-F238E27FC236}">
                <a16:creationId xmlns:a16="http://schemas.microsoft.com/office/drawing/2014/main" id="{13E4D94F-3C2B-2D4D-AEED-2DED5F03657E}"/>
              </a:ext>
            </a:extLst>
          </p:cNvPr>
          <p:cNvSpPr/>
          <p:nvPr userDrawn="1"/>
        </p:nvSpPr>
        <p:spPr>
          <a:xfrm>
            <a:off x="441857" y="1174897"/>
            <a:ext cx="5256299" cy="2862322"/>
          </a:xfrm>
          <a:prstGeom prst="rect">
            <a:avLst/>
          </a:prstGeom>
        </p:spPr>
        <p:txBody>
          <a:bodyPr wrap="square">
            <a:spAutoFit/>
          </a:bodyPr>
          <a:lstStyle/>
          <a:p>
            <a:r>
              <a:rPr lang="en-GB" dirty="0">
                <a:solidFill>
                  <a:srgbClr val="002F3B"/>
                </a:solidFill>
                <a:effectLst/>
                <a:latin typeface="Futura" panose="020B0602020204020303" pitchFamily="34" charset="-79"/>
                <a:cs typeface="Futura" panose="020B0602020204020303" pitchFamily="34" charset="-79"/>
              </a:rPr>
              <a:t>Fraud involves a person dishonestly and deliberately deceiving a victim for personal gain of property or money. In the UK, the first laws on fraud were set out in the First Statute of Westminster in 1275. So, fraud is not a new offence but methods of committing it have greatly evolved in recent times with the rise of new technology. In particular, the internet has provided increased opportunities for fraudsters to commit crime on a very large scale.  </a:t>
            </a:r>
          </a:p>
        </p:txBody>
      </p:sp>
      <p:sp>
        <p:nvSpPr>
          <p:cNvPr id="15" name="Rectangle 14">
            <a:extLst>
              <a:ext uri="{FF2B5EF4-FFF2-40B4-BE49-F238E27FC236}">
                <a16:creationId xmlns:a16="http://schemas.microsoft.com/office/drawing/2014/main" id="{1B81B783-8310-9649-A39A-BD364723F4C8}"/>
              </a:ext>
            </a:extLst>
          </p:cNvPr>
          <p:cNvSpPr/>
          <p:nvPr userDrawn="1"/>
        </p:nvSpPr>
        <p:spPr>
          <a:xfrm>
            <a:off x="6112044" y="1165384"/>
            <a:ext cx="5256299" cy="3693319"/>
          </a:xfrm>
          <a:prstGeom prst="rect">
            <a:avLst/>
          </a:prstGeom>
        </p:spPr>
        <p:txBody>
          <a:bodyPr wrap="square">
            <a:spAutoFit/>
          </a:bodyPr>
          <a:lstStyle/>
          <a:p>
            <a:r>
              <a:rPr lang="en-GB" dirty="0">
                <a:solidFill>
                  <a:srgbClr val="002F3B"/>
                </a:solidFill>
                <a:effectLst/>
                <a:latin typeface="Futura" panose="020B0602020204020303" pitchFamily="34" charset="-79"/>
                <a:cs typeface="Futura" panose="020B0602020204020303" pitchFamily="34" charset="-79"/>
              </a:rPr>
              <a:t>Identity theft is one common type of fraud; it is the act of a person illegally obtaining information about someone else. Thieves might try to find out the following types of personal information: full name, maiden name (the original surname of a person if they decided to change it when they got married), address, date of birth, National Insurance number, phone number, email address, passwords, bank details and debit or credit card numbers. </a:t>
            </a:r>
          </a:p>
          <a:p>
            <a:endParaRPr lang="en-GB" dirty="0">
              <a:solidFill>
                <a:srgbClr val="002F3B"/>
              </a:solidFill>
              <a:effectLst/>
              <a:latin typeface="Futura" panose="020B0602020204020303" pitchFamily="34" charset="-79"/>
              <a:cs typeface="Futura" panose="020B0602020204020303" pitchFamily="34" charset="-79"/>
            </a:endParaRPr>
          </a:p>
          <a:p>
            <a:r>
              <a:rPr lang="en-GB" dirty="0">
                <a:solidFill>
                  <a:srgbClr val="002F3B"/>
                </a:solidFill>
                <a:effectLst/>
                <a:latin typeface="Futura" panose="020B0602020204020303" pitchFamily="34" charset="-79"/>
                <a:cs typeface="Futura" panose="020B0602020204020303" pitchFamily="34" charset="-79"/>
              </a:rPr>
              <a:t>Identity theft is not a new crime; here are some historic examples:</a:t>
            </a:r>
          </a:p>
        </p:txBody>
      </p:sp>
      <p:sp>
        <p:nvSpPr>
          <p:cNvPr id="27" name="TextBox 26">
            <a:extLst>
              <a:ext uri="{FF2B5EF4-FFF2-40B4-BE49-F238E27FC236}">
                <a16:creationId xmlns:a16="http://schemas.microsoft.com/office/drawing/2014/main" id="{2C5CF238-5449-604E-A233-45EC9A99F00E}"/>
              </a:ext>
            </a:extLst>
          </p:cNvPr>
          <p:cNvSpPr txBox="1"/>
          <p:nvPr userDrawn="1"/>
        </p:nvSpPr>
        <p:spPr>
          <a:xfrm>
            <a:off x="6096000" y="600158"/>
            <a:ext cx="5165719" cy="461665"/>
          </a:xfrm>
          <a:prstGeom prst="rect">
            <a:avLst/>
          </a:prstGeom>
          <a:noFill/>
        </p:spPr>
        <p:txBody>
          <a:bodyPr wrap="square" rtlCol="0">
            <a:spAutoFit/>
          </a:bodyPr>
          <a:lstStyle/>
          <a:p>
            <a:r>
              <a:rPr lang="en-US" sz="2400" dirty="0">
                <a:solidFill>
                  <a:srgbClr val="7D2378"/>
                </a:solidFill>
                <a:latin typeface="Futura Medium" panose="020B0602020204020303" pitchFamily="34" charset="-79"/>
                <a:cs typeface="Futura Medium" panose="020B0602020204020303" pitchFamily="34" charset="-79"/>
              </a:rPr>
              <a:t>What is identity theft?</a:t>
            </a:r>
          </a:p>
        </p:txBody>
      </p:sp>
    </p:spTree>
    <p:extLst>
      <p:ext uri="{BB962C8B-B14F-4D97-AF65-F5344CB8AC3E}">
        <p14:creationId xmlns:p14="http://schemas.microsoft.com/office/powerpoint/2010/main" val="391947037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90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6/28/2021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20" name="Rectangle 19">
            <a:extLst>
              <a:ext uri="{FF2B5EF4-FFF2-40B4-BE49-F238E27FC236}">
                <a16:creationId xmlns:a16="http://schemas.microsoft.com/office/drawing/2014/main" id="{721AD246-B1AD-024D-BD37-F7710E0B462F}"/>
              </a:ext>
            </a:extLst>
          </p:cNvPr>
          <p:cNvSpPr/>
          <p:nvPr userDrawn="1"/>
        </p:nvSpPr>
        <p:spPr>
          <a:xfrm>
            <a:off x="0" y="6211614"/>
            <a:ext cx="12192000" cy="646386"/>
          </a:xfrm>
          <a:prstGeom prst="rect">
            <a:avLst/>
          </a:prstGeom>
          <a:solidFill>
            <a:srgbClr val="213F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13F85"/>
              </a:solidFill>
            </a:endParaRPr>
          </a:p>
        </p:txBody>
      </p:sp>
      <p:sp>
        <p:nvSpPr>
          <p:cNvPr id="14" name="TextBox 13">
            <a:extLst>
              <a:ext uri="{FF2B5EF4-FFF2-40B4-BE49-F238E27FC236}">
                <a16:creationId xmlns:a16="http://schemas.microsoft.com/office/drawing/2014/main" id="{501B5E8D-DF71-3A42-855E-E56E37E44BCB}"/>
              </a:ext>
            </a:extLst>
          </p:cNvPr>
          <p:cNvSpPr txBox="1"/>
          <p:nvPr userDrawn="1"/>
        </p:nvSpPr>
        <p:spPr>
          <a:xfrm>
            <a:off x="6841135" y="1458763"/>
            <a:ext cx="9663889" cy="830997"/>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SOCIAL MEDIA </a:t>
            </a:r>
          </a:p>
          <a:p>
            <a:r>
              <a:rPr lang="en-US" sz="2400" dirty="0">
                <a:solidFill>
                  <a:srgbClr val="00303C"/>
                </a:solidFill>
                <a:latin typeface="Futura Medium" panose="020B0602020204020303" pitchFamily="34" charset="-79"/>
                <a:cs typeface="Futura Medium" panose="020B0602020204020303" pitchFamily="34" charset="-79"/>
              </a:rPr>
              <a:t>PRIVACY SETTINGS</a:t>
            </a:r>
          </a:p>
        </p:txBody>
      </p:sp>
      <p:cxnSp>
        <p:nvCxnSpPr>
          <p:cNvPr id="15" name="Straight Connector 14">
            <a:extLst>
              <a:ext uri="{FF2B5EF4-FFF2-40B4-BE49-F238E27FC236}">
                <a16:creationId xmlns:a16="http://schemas.microsoft.com/office/drawing/2014/main" id="{D84FE0EF-963A-714E-A013-76ADE7CF4F76}"/>
              </a:ext>
            </a:extLst>
          </p:cNvPr>
          <p:cNvCxnSpPr>
            <a:cxnSpLocks/>
          </p:cNvCxnSpPr>
          <p:nvPr userDrawn="1"/>
        </p:nvCxnSpPr>
        <p:spPr>
          <a:xfrm>
            <a:off x="6958379" y="2289760"/>
            <a:ext cx="2721016" cy="0"/>
          </a:xfrm>
          <a:prstGeom prst="line">
            <a:avLst/>
          </a:prstGeom>
          <a:ln>
            <a:solidFill>
              <a:srgbClr val="7D2378"/>
            </a:solidFill>
          </a:ln>
        </p:spPr>
        <p:style>
          <a:lnRef idx="3">
            <a:schemeClr val="accent5"/>
          </a:lnRef>
          <a:fillRef idx="0">
            <a:schemeClr val="accent5"/>
          </a:fillRef>
          <a:effectRef idx="2">
            <a:schemeClr val="accent5"/>
          </a:effectRef>
          <a:fontRef idx="minor">
            <a:schemeClr val="tx1"/>
          </a:fontRef>
        </p:style>
      </p:cxnSp>
      <p:pic>
        <p:nvPicPr>
          <p:cNvPr id="16" name="Picture 15">
            <a:extLst>
              <a:ext uri="{FF2B5EF4-FFF2-40B4-BE49-F238E27FC236}">
                <a16:creationId xmlns:a16="http://schemas.microsoft.com/office/drawing/2014/main" id="{B8C63E4D-79AC-004D-A716-D88CC93F2BD1}"/>
              </a:ext>
            </a:extLst>
          </p:cNvPr>
          <p:cNvPicPr>
            <a:picLocks noChangeAspect="1"/>
          </p:cNvPicPr>
          <p:nvPr userDrawn="1"/>
        </p:nvPicPr>
        <p:blipFill>
          <a:blip r:embed="rId2"/>
          <a:stretch>
            <a:fillRect/>
          </a:stretch>
        </p:blipFill>
        <p:spPr>
          <a:xfrm>
            <a:off x="6224337" y="1565862"/>
            <a:ext cx="616798" cy="616798"/>
          </a:xfrm>
          <a:prstGeom prst="rect">
            <a:avLst/>
          </a:prstGeom>
        </p:spPr>
      </p:pic>
      <p:sp>
        <p:nvSpPr>
          <p:cNvPr id="11" name="Rectangle 10">
            <a:extLst>
              <a:ext uri="{FF2B5EF4-FFF2-40B4-BE49-F238E27FC236}">
                <a16:creationId xmlns:a16="http://schemas.microsoft.com/office/drawing/2014/main" id="{E7344478-1695-3A49-A698-7A3AAD3C1E68}"/>
              </a:ext>
            </a:extLst>
          </p:cNvPr>
          <p:cNvSpPr/>
          <p:nvPr userDrawn="1"/>
        </p:nvSpPr>
        <p:spPr>
          <a:xfrm>
            <a:off x="6224337" y="2508501"/>
            <a:ext cx="5380521" cy="2585323"/>
          </a:xfrm>
          <a:prstGeom prst="rect">
            <a:avLst/>
          </a:prstGeom>
        </p:spPr>
        <p:txBody>
          <a:bodyPr wrap="square">
            <a:spAutoFit/>
          </a:bodyPr>
          <a:lstStyle/>
          <a:p>
            <a:r>
              <a:rPr lang="en-GB" dirty="0">
                <a:solidFill>
                  <a:srgbClr val="00303C"/>
                </a:solidFill>
                <a:effectLst/>
                <a:latin typeface="Futura" panose="020B0602020204020303" pitchFamily="34" charset="-79"/>
                <a:cs typeface="Futura" panose="020B0602020204020303" pitchFamily="34" charset="-79"/>
              </a:rPr>
              <a:t>Social media use is on the increase in the UK (66% of the population was active on some form of social media in 2020). Users commonly post their full name, home town and date of birth on social media and that’s an awful lot of personal information that could be accessed by fraudsters! Social media allows users to control their privacy settings to limit who can see what is being posted. </a:t>
            </a:r>
          </a:p>
          <a:p>
            <a:r>
              <a:rPr lang="en-GB" dirty="0">
                <a:solidFill>
                  <a:srgbClr val="00303C"/>
                </a:solidFill>
                <a:effectLst/>
                <a:latin typeface="Futura" panose="020B0602020204020303" pitchFamily="34" charset="-79"/>
                <a:cs typeface="Futura" panose="020B0602020204020303" pitchFamily="34" charset="-79"/>
              </a:rPr>
              <a:t>Have you checked your settings recently? </a:t>
            </a:r>
          </a:p>
        </p:txBody>
      </p:sp>
      <p:sp>
        <p:nvSpPr>
          <p:cNvPr id="17" name="Rectangle 16">
            <a:extLst>
              <a:ext uri="{FF2B5EF4-FFF2-40B4-BE49-F238E27FC236}">
                <a16:creationId xmlns:a16="http://schemas.microsoft.com/office/drawing/2014/main" id="{2006C61C-4547-B148-B798-7EBE31AACCAF}"/>
              </a:ext>
            </a:extLst>
          </p:cNvPr>
          <p:cNvSpPr/>
          <p:nvPr userDrawn="1"/>
        </p:nvSpPr>
        <p:spPr>
          <a:xfrm>
            <a:off x="410677" y="438071"/>
            <a:ext cx="5306729" cy="5355312"/>
          </a:xfrm>
          <a:prstGeom prst="rect">
            <a:avLst/>
          </a:prstGeom>
        </p:spPr>
        <p:txBody>
          <a:bodyPr wrap="square">
            <a:spAutoFit/>
          </a:bodyPr>
          <a:lstStyle/>
          <a:p>
            <a:r>
              <a:rPr lang="en-GB" dirty="0">
                <a:solidFill>
                  <a:srgbClr val="00303C"/>
                </a:solidFill>
                <a:effectLst/>
                <a:latin typeface="Futura" panose="020B0602020204020303" pitchFamily="34" charset="-79"/>
                <a:cs typeface="Futura" panose="020B0602020204020303" pitchFamily="34" charset="-79"/>
              </a:rPr>
              <a:t>    Be alert – think what information about you     </a:t>
            </a:r>
          </a:p>
          <a:p>
            <a:r>
              <a:rPr lang="en-GB" dirty="0">
                <a:solidFill>
                  <a:srgbClr val="00303C"/>
                </a:solidFill>
                <a:effectLst/>
                <a:latin typeface="Futura" panose="020B0602020204020303" pitchFamily="34" charset="-79"/>
                <a:cs typeface="Futura" panose="020B0602020204020303" pitchFamily="34" charset="-79"/>
              </a:rPr>
              <a:t>    can be gained by pictures of your first car,    </a:t>
            </a:r>
          </a:p>
          <a:p>
            <a:r>
              <a:rPr lang="en-GB" dirty="0">
                <a:solidFill>
                  <a:srgbClr val="00303C"/>
                </a:solidFill>
                <a:effectLst/>
                <a:latin typeface="Futura" panose="020B0602020204020303" pitchFamily="34" charset="-79"/>
                <a:cs typeface="Futura" panose="020B0602020204020303" pitchFamily="34" charset="-79"/>
              </a:rPr>
              <a:t>    new driving licence or when you are  </a:t>
            </a:r>
          </a:p>
          <a:p>
            <a:r>
              <a:rPr lang="en-GB" dirty="0">
                <a:solidFill>
                  <a:srgbClr val="00303C"/>
                </a:solidFill>
                <a:effectLst/>
                <a:latin typeface="Futura" panose="020B0602020204020303" pitchFamily="34" charset="-79"/>
                <a:cs typeface="Futura" panose="020B0602020204020303" pitchFamily="34" charset="-79"/>
              </a:rPr>
              <a:t>    holidaying away from home.</a:t>
            </a:r>
          </a:p>
          <a:p>
            <a:endParaRPr lang="en-GB" dirty="0">
              <a:solidFill>
                <a:srgbClr val="00303C"/>
              </a:solidFill>
              <a:effectLst/>
              <a:latin typeface="Futura" panose="020B0602020204020303" pitchFamily="34" charset="-79"/>
              <a:cs typeface="Futura" panose="020B0602020204020303" pitchFamily="34" charset="-79"/>
            </a:endParaRPr>
          </a:p>
          <a:p>
            <a:r>
              <a:rPr lang="en-GB" b="1" dirty="0">
                <a:solidFill>
                  <a:srgbClr val="00303C"/>
                </a:solidFill>
                <a:effectLst/>
                <a:latin typeface="Swiss 721 SWA" panose="020B0504020202020204" pitchFamily="34" charset="0"/>
                <a:cs typeface="Futura" panose="020B0602020204020303" pitchFamily="34" charset="-79"/>
              </a:rPr>
              <a:t>8.</a:t>
            </a:r>
            <a:r>
              <a:rPr lang="en-GB" dirty="0">
                <a:solidFill>
                  <a:srgbClr val="00303C"/>
                </a:solidFill>
                <a:effectLst/>
                <a:latin typeface="Futura" panose="020B0602020204020303" pitchFamily="34" charset="-79"/>
                <a:cs typeface="Futura" panose="020B0602020204020303" pitchFamily="34" charset="-79"/>
              </a:rPr>
              <a:t> Make use of any security settings offered by   </a:t>
            </a:r>
          </a:p>
          <a:p>
            <a:r>
              <a:rPr lang="en-GB" dirty="0">
                <a:solidFill>
                  <a:srgbClr val="00303C"/>
                </a:solidFill>
                <a:effectLst/>
                <a:latin typeface="Futura" panose="020B0602020204020303" pitchFamily="34" charset="-79"/>
                <a:cs typeface="Futura" panose="020B0602020204020303" pitchFamily="34" charset="-79"/>
              </a:rPr>
              <a:t>    social media platforms and mobiles. Examples  </a:t>
            </a:r>
          </a:p>
          <a:p>
            <a:r>
              <a:rPr lang="en-GB" dirty="0">
                <a:solidFill>
                  <a:srgbClr val="00303C"/>
                </a:solidFill>
                <a:effectLst/>
                <a:latin typeface="Futura" panose="020B0602020204020303" pitchFamily="34" charset="-79"/>
                <a:cs typeface="Futura" panose="020B0602020204020303" pitchFamily="34" charset="-79"/>
              </a:rPr>
              <a:t>    of these include privacy settings, captcha  </a:t>
            </a:r>
          </a:p>
          <a:p>
            <a:r>
              <a:rPr lang="en-GB" dirty="0">
                <a:solidFill>
                  <a:srgbClr val="00303C"/>
                </a:solidFill>
                <a:effectLst/>
                <a:latin typeface="Futura" panose="020B0602020204020303" pitchFamily="34" charset="-79"/>
                <a:cs typeface="Futura" panose="020B0602020204020303" pitchFamily="34" charset="-79"/>
              </a:rPr>
              <a:t>    puzzles and warning pages informing you that  </a:t>
            </a:r>
          </a:p>
          <a:p>
            <a:r>
              <a:rPr lang="en-GB" dirty="0">
                <a:solidFill>
                  <a:srgbClr val="00303C"/>
                </a:solidFill>
                <a:effectLst/>
                <a:latin typeface="Futura" panose="020B0602020204020303" pitchFamily="34" charset="-79"/>
                <a:cs typeface="Futura" panose="020B0602020204020303" pitchFamily="34" charset="-79"/>
              </a:rPr>
              <a:t>    you are being redirected offsite.</a:t>
            </a:r>
          </a:p>
          <a:p>
            <a:endParaRPr lang="en-GB" dirty="0">
              <a:solidFill>
                <a:srgbClr val="00303C"/>
              </a:solidFill>
              <a:effectLst/>
              <a:latin typeface="Futura" panose="020B0602020204020303" pitchFamily="34" charset="-79"/>
              <a:cs typeface="Futura" panose="020B0602020204020303" pitchFamily="34" charset="-79"/>
            </a:endParaRPr>
          </a:p>
          <a:p>
            <a:r>
              <a:rPr lang="en-GB" b="1" dirty="0">
                <a:solidFill>
                  <a:srgbClr val="00303C"/>
                </a:solidFill>
                <a:effectLst/>
                <a:latin typeface="Swiss 721 SWA" panose="020B0504020202020204" pitchFamily="34" charset="0"/>
                <a:cs typeface="Futura" panose="020B0602020204020303" pitchFamily="34" charset="-79"/>
              </a:rPr>
              <a:t>9. </a:t>
            </a:r>
            <a:r>
              <a:rPr lang="en-GB" dirty="0">
                <a:solidFill>
                  <a:srgbClr val="00303C"/>
                </a:solidFill>
                <a:effectLst/>
                <a:latin typeface="Futura" panose="020B0602020204020303" pitchFamily="34" charset="-79"/>
                <a:cs typeface="Futura" panose="020B0602020204020303" pitchFamily="34" charset="-79"/>
              </a:rPr>
              <a:t>Only accept online friend requests from  </a:t>
            </a:r>
          </a:p>
          <a:p>
            <a:r>
              <a:rPr lang="en-GB" dirty="0">
                <a:solidFill>
                  <a:srgbClr val="00303C"/>
                </a:solidFill>
                <a:effectLst/>
                <a:latin typeface="Futura" panose="020B0602020204020303" pitchFamily="34" charset="-79"/>
                <a:cs typeface="Futura" panose="020B0602020204020303" pitchFamily="34" charset="-79"/>
              </a:rPr>
              <a:t>    people who are familiar.</a:t>
            </a:r>
          </a:p>
          <a:p>
            <a:endParaRPr lang="en-GB" dirty="0">
              <a:solidFill>
                <a:srgbClr val="00303C"/>
              </a:solidFill>
              <a:effectLst/>
              <a:latin typeface="Futura" panose="020B0602020204020303" pitchFamily="34" charset="-79"/>
              <a:cs typeface="Futura" panose="020B0602020204020303" pitchFamily="34" charset="-79"/>
            </a:endParaRPr>
          </a:p>
          <a:p>
            <a:r>
              <a:rPr lang="en-GB" b="1" dirty="0">
                <a:solidFill>
                  <a:srgbClr val="00303C"/>
                </a:solidFill>
                <a:effectLst/>
                <a:latin typeface="Swiss 721 SWA" panose="020B0504020202020204" pitchFamily="34" charset="0"/>
                <a:cs typeface="Futura" panose="020B0602020204020303" pitchFamily="34" charset="-79"/>
              </a:rPr>
              <a:t>10.</a:t>
            </a:r>
            <a:r>
              <a:rPr lang="en-GB" dirty="0">
                <a:solidFill>
                  <a:srgbClr val="00303C"/>
                </a:solidFill>
                <a:effectLst/>
                <a:latin typeface="Futura" panose="020B0602020204020303" pitchFamily="34" charset="-79"/>
                <a:cs typeface="Futura" panose="020B0602020204020303" pitchFamily="34" charset="-79"/>
              </a:rPr>
              <a:t> Always review your bank account statements  </a:t>
            </a:r>
          </a:p>
          <a:p>
            <a:r>
              <a:rPr lang="en-GB" dirty="0">
                <a:solidFill>
                  <a:srgbClr val="00303C"/>
                </a:solidFill>
                <a:effectLst/>
                <a:latin typeface="Futura" panose="020B0602020204020303" pitchFamily="34" charset="-79"/>
                <a:cs typeface="Futura" panose="020B0602020204020303" pitchFamily="34" charset="-79"/>
              </a:rPr>
              <a:t>    (and credit card statements when you get  </a:t>
            </a:r>
          </a:p>
          <a:p>
            <a:r>
              <a:rPr lang="en-GB" dirty="0">
                <a:solidFill>
                  <a:srgbClr val="00303C"/>
                </a:solidFill>
                <a:effectLst/>
                <a:latin typeface="Futura" panose="020B0602020204020303" pitchFamily="34" charset="-79"/>
                <a:cs typeface="Futura" panose="020B0602020204020303" pitchFamily="34" charset="-79"/>
              </a:rPr>
              <a:t>    one). You should promptly compare receipts  </a:t>
            </a:r>
          </a:p>
          <a:p>
            <a:r>
              <a:rPr lang="en-GB" dirty="0">
                <a:solidFill>
                  <a:srgbClr val="00303C"/>
                </a:solidFill>
                <a:effectLst/>
                <a:latin typeface="Futura" panose="020B0602020204020303" pitchFamily="34" charset="-79"/>
                <a:cs typeface="Futura" panose="020B0602020204020303" pitchFamily="34" charset="-79"/>
              </a:rPr>
              <a:t>    with account statements, whether it is on  </a:t>
            </a:r>
          </a:p>
          <a:p>
            <a:r>
              <a:rPr lang="en-GB" dirty="0">
                <a:solidFill>
                  <a:srgbClr val="00303C"/>
                </a:solidFill>
                <a:effectLst/>
                <a:latin typeface="Futura" panose="020B0602020204020303" pitchFamily="34" charset="-79"/>
                <a:cs typeface="Futura" panose="020B0602020204020303" pitchFamily="34" charset="-79"/>
              </a:rPr>
              <a:t>    paper, mobile or online. Watch for</a:t>
            </a:r>
          </a:p>
        </p:txBody>
      </p:sp>
      <p:sp>
        <p:nvSpPr>
          <p:cNvPr id="18" name="Rectangle 17">
            <a:extLst>
              <a:ext uri="{FF2B5EF4-FFF2-40B4-BE49-F238E27FC236}">
                <a16:creationId xmlns:a16="http://schemas.microsoft.com/office/drawing/2014/main" id="{A285057D-E73D-BF49-9B74-7A5874130E25}"/>
              </a:ext>
            </a:extLst>
          </p:cNvPr>
          <p:cNvSpPr/>
          <p:nvPr userDrawn="1"/>
        </p:nvSpPr>
        <p:spPr>
          <a:xfrm>
            <a:off x="6224337" y="438071"/>
            <a:ext cx="5210475" cy="923330"/>
          </a:xfrm>
          <a:prstGeom prst="rect">
            <a:avLst/>
          </a:prstGeom>
        </p:spPr>
        <p:txBody>
          <a:bodyPr wrap="square">
            <a:spAutoFit/>
          </a:bodyPr>
          <a:lstStyle/>
          <a:p>
            <a:r>
              <a:rPr lang="en-GB" dirty="0">
                <a:solidFill>
                  <a:srgbClr val="00303C"/>
                </a:solidFill>
                <a:effectLst/>
                <a:latin typeface="Futura" panose="020B0602020204020303" pitchFamily="34" charset="-79"/>
                <a:cs typeface="Futura" panose="020B0602020204020303" pitchFamily="34" charset="-79"/>
              </a:rPr>
              <a:t>transactions you don’t recognise, especially very small amounts – these could be the sign that someone has your details.</a:t>
            </a:r>
            <a:endParaRPr lang="en-US" dirty="0">
              <a:solidFill>
                <a:srgbClr val="00303C"/>
              </a:solidFill>
            </a:endParaRPr>
          </a:p>
        </p:txBody>
      </p:sp>
      <p:sp>
        <p:nvSpPr>
          <p:cNvPr id="13" name="TextBox 12">
            <a:extLst>
              <a:ext uri="{FF2B5EF4-FFF2-40B4-BE49-F238E27FC236}">
                <a16:creationId xmlns:a16="http://schemas.microsoft.com/office/drawing/2014/main" id="{F5BED20C-C0B7-2A4E-8F84-B74D178F8694}"/>
              </a:ext>
            </a:extLst>
          </p:cNvPr>
          <p:cNvSpPr txBox="1"/>
          <p:nvPr userDrawn="1"/>
        </p:nvSpPr>
        <p:spPr>
          <a:xfrm>
            <a:off x="4038601" y="6289627"/>
            <a:ext cx="8475976"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SECURITY AND FRAUD </a:t>
            </a:r>
            <a:r>
              <a:rPr lang="en-GB" sz="2400" b="0" dirty="0">
                <a:solidFill>
                  <a:schemeClr val="bg1">
                    <a:alpha val="39000"/>
                  </a:schemeClr>
                </a:solidFill>
                <a:latin typeface="Futura" panose="020B0602020204020303" pitchFamily="34" charset="-79"/>
                <a:cs typeface="Futura" panose="020B0602020204020303" pitchFamily="34" charset="-79"/>
              </a:rPr>
              <a:t>HOW TO PROTECT YOURSELF</a:t>
            </a:r>
          </a:p>
        </p:txBody>
      </p:sp>
    </p:spTree>
    <p:extLst>
      <p:ext uri="{BB962C8B-B14F-4D97-AF65-F5344CB8AC3E}">
        <p14:creationId xmlns:p14="http://schemas.microsoft.com/office/powerpoint/2010/main" val="363650105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7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6/28/2021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20" name="Rectangle 19">
            <a:extLst>
              <a:ext uri="{FF2B5EF4-FFF2-40B4-BE49-F238E27FC236}">
                <a16:creationId xmlns:a16="http://schemas.microsoft.com/office/drawing/2014/main" id="{ED559CB6-C78D-6742-B631-A9BAE9C48685}"/>
              </a:ext>
            </a:extLst>
          </p:cNvPr>
          <p:cNvSpPr/>
          <p:nvPr userDrawn="1"/>
        </p:nvSpPr>
        <p:spPr>
          <a:xfrm>
            <a:off x="0" y="6211614"/>
            <a:ext cx="12192000" cy="646386"/>
          </a:xfrm>
          <a:prstGeom prst="rect">
            <a:avLst/>
          </a:prstGeom>
          <a:solidFill>
            <a:srgbClr val="213F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13F85"/>
              </a:solidFill>
            </a:endParaRPr>
          </a:p>
        </p:txBody>
      </p:sp>
      <p:pic>
        <p:nvPicPr>
          <p:cNvPr id="10" name="Picture 9">
            <a:extLst>
              <a:ext uri="{FF2B5EF4-FFF2-40B4-BE49-F238E27FC236}">
                <a16:creationId xmlns:a16="http://schemas.microsoft.com/office/drawing/2014/main" id="{E343B986-63E5-4043-B4A9-15270539AE6F}"/>
              </a:ext>
            </a:extLst>
          </p:cNvPr>
          <p:cNvPicPr>
            <a:picLocks noChangeAspect="1"/>
          </p:cNvPicPr>
          <p:nvPr userDrawn="1"/>
        </p:nvPicPr>
        <p:blipFill>
          <a:blip r:embed="rId2"/>
          <a:stretch>
            <a:fillRect/>
          </a:stretch>
        </p:blipFill>
        <p:spPr>
          <a:xfrm rot="5400000" flipV="1">
            <a:off x="3073139" y="3335487"/>
            <a:ext cx="617622" cy="102937"/>
          </a:xfrm>
          <a:prstGeom prst="rect">
            <a:avLst/>
          </a:prstGeom>
        </p:spPr>
      </p:pic>
      <p:pic>
        <p:nvPicPr>
          <p:cNvPr id="9" name="Picture 8">
            <a:extLst>
              <a:ext uri="{FF2B5EF4-FFF2-40B4-BE49-F238E27FC236}">
                <a16:creationId xmlns:a16="http://schemas.microsoft.com/office/drawing/2014/main" id="{70C28C9F-C426-8743-BF33-69A062B15827}"/>
              </a:ext>
            </a:extLst>
          </p:cNvPr>
          <p:cNvPicPr>
            <a:picLocks noChangeAspect="1"/>
          </p:cNvPicPr>
          <p:nvPr userDrawn="1"/>
        </p:nvPicPr>
        <p:blipFill>
          <a:blip r:embed="rId3"/>
          <a:stretch>
            <a:fillRect/>
          </a:stretch>
        </p:blipFill>
        <p:spPr>
          <a:xfrm rot="5400000">
            <a:off x="3109514" y="-752418"/>
            <a:ext cx="5972971" cy="7691223"/>
          </a:xfrm>
          <a:prstGeom prst="rect">
            <a:avLst/>
          </a:prstGeom>
        </p:spPr>
      </p:pic>
      <p:sp>
        <p:nvSpPr>
          <p:cNvPr id="17" name="TextBox 16">
            <a:extLst>
              <a:ext uri="{FF2B5EF4-FFF2-40B4-BE49-F238E27FC236}">
                <a16:creationId xmlns:a16="http://schemas.microsoft.com/office/drawing/2014/main" id="{AE3D70CF-8E7F-234B-8CD2-28BAAEEE318A}"/>
              </a:ext>
            </a:extLst>
          </p:cNvPr>
          <p:cNvSpPr txBox="1"/>
          <p:nvPr userDrawn="1"/>
        </p:nvSpPr>
        <p:spPr>
          <a:xfrm>
            <a:off x="3551582" y="917193"/>
            <a:ext cx="4601818" cy="523220"/>
          </a:xfrm>
          <a:prstGeom prst="rect">
            <a:avLst/>
          </a:prstGeom>
          <a:noFill/>
        </p:spPr>
        <p:txBody>
          <a:bodyPr wrap="square" rtlCol="0">
            <a:spAutoFit/>
          </a:bodyPr>
          <a:lstStyle/>
          <a:p>
            <a:r>
              <a:rPr lang="en-US" sz="2800" dirty="0">
                <a:solidFill>
                  <a:srgbClr val="213F85"/>
                </a:solidFill>
                <a:latin typeface="Futura Medium" panose="020B0602020204020303" pitchFamily="34" charset="-79"/>
                <a:cs typeface="Futura Medium" panose="020B0602020204020303" pitchFamily="34" charset="-79"/>
              </a:rPr>
              <a:t>QUESTIONS</a:t>
            </a:r>
          </a:p>
        </p:txBody>
      </p:sp>
      <p:cxnSp>
        <p:nvCxnSpPr>
          <p:cNvPr id="19" name="Straight Connector 18">
            <a:extLst>
              <a:ext uri="{FF2B5EF4-FFF2-40B4-BE49-F238E27FC236}">
                <a16:creationId xmlns:a16="http://schemas.microsoft.com/office/drawing/2014/main" id="{DBD56574-254A-8141-93FA-128C0CD90921}"/>
              </a:ext>
            </a:extLst>
          </p:cNvPr>
          <p:cNvCxnSpPr>
            <a:cxnSpLocks/>
          </p:cNvCxnSpPr>
          <p:nvPr userDrawn="1"/>
        </p:nvCxnSpPr>
        <p:spPr>
          <a:xfrm>
            <a:off x="3645908" y="1430753"/>
            <a:ext cx="2114812" cy="0"/>
          </a:xfrm>
          <a:prstGeom prst="line">
            <a:avLst/>
          </a:prstGeom>
          <a:ln>
            <a:solidFill>
              <a:srgbClr val="7D2378"/>
            </a:solidFill>
          </a:ln>
        </p:spPr>
        <p:style>
          <a:lnRef idx="3">
            <a:schemeClr val="accent5"/>
          </a:lnRef>
          <a:fillRef idx="0">
            <a:schemeClr val="accent5"/>
          </a:fillRef>
          <a:effectRef idx="2">
            <a:schemeClr val="accent5"/>
          </a:effectRef>
          <a:fontRef idx="minor">
            <a:schemeClr val="tx1"/>
          </a:fontRef>
        </p:style>
      </p:cxnSp>
      <p:pic>
        <p:nvPicPr>
          <p:cNvPr id="11" name="Picture 10">
            <a:extLst>
              <a:ext uri="{FF2B5EF4-FFF2-40B4-BE49-F238E27FC236}">
                <a16:creationId xmlns:a16="http://schemas.microsoft.com/office/drawing/2014/main" id="{5FEDF61D-809A-C146-BB7C-7C9F21C624F0}"/>
              </a:ext>
            </a:extLst>
          </p:cNvPr>
          <p:cNvPicPr>
            <a:picLocks noChangeAspect="1"/>
          </p:cNvPicPr>
          <p:nvPr userDrawn="1"/>
        </p:nvPicPr>
        <p:blipFill>
          <a:blip r:embed="rId4"/>
          <a:stretch>
            <a:fillRect/>
          </a:stretch>
        </p:blipFill>
        <p:spPr>
          <a:xfrm>
            <a:off x="2135169" y="917193"/>
            <a:ext cx="1298250" cy="1298250"/>
          </a:xfrm>
          <a:prstGeom prst="rect">
            <a:avLst/>
          </a:prstGeom>
        </p:spPr>
      </p:pic>
      <p:sp>
        <p:nvSpPr>
          <p:cNvPr id="2" name="Rectangle 1">
            <a:extLst>
              <a:ext uri="{FF2B5EF4-FFF2-40B4-BE49-F238E27FC236}">
                <a16:creationId xmlns:a16="http://schemas.microsoft.com/office/drawing/2014/main" id="{8995A7DB-B2C7-FA44-B391-0EE2CCAA7AD2}"/>
              </a:ext>
            </a:extLst>
          </p:cNvPr>
          <p:cNvSpPr/>
          <p:nvPr userDrawn="1"/>
        </p:nvSpPr>
        <p:spPr>
          <a:xfrm>
            <a:off x="3548638" y="1585149"/>
            <a:ext cx="5306604" cy="3139321"/>
          </a:xfrm>
          <a:prstGeom prst="rect">
            <a:avLst/>
          </a:prstGeom>
        </p:spPr>
        <p:txBody>
          <a:bodyPr wrap="square">
            <a:spAutoFit/>
          </a:bodyPr>
          <a:lstStyle/>
          <a:p>
            <a:r>
              <a:rPr lang="en-GB" dirty="0">
                <a:solidFill>
                  <a:srgbClr val="213F85"/>
                </a:solidFill>
                <a:effectLst/>
                <a:latin typeface="Futura" panose="020B0602020204020303" pitchFamily="34" charset="-79"/>
                <a:cs typeface="Futura" panose="020B0602020204020303" pitchFamily="34" charset="-79"/>
              </a:rPr>
              <a:t>Read the 10 ways to protect yourself from identity theft and answer these questions:</a:t>
            </a:r>
          </a:p>
          <a:p>
            <a:r>
              <a:rPr lang="en-GB" dirty="0">
                <a:solidFill>
                  <a:srgbClr val="213F85"/>
                </a:solidFill>
                <a:effectLst/>
                <a:latin typeface="Futura" panose="020B0602020204020303" pitchFamily="34" charset="-79"/>
                <a:cs typeface="Futura" panose="020B0602020204020303" pitchFamily="34" charset="-79"/>
              </a:rPr>
              <a:t> </a:t>
            </a:r>
          </a:p>
          <a:p>
            <a:r>
              <a:rPr lang="en-GB" dirty="0">
                <a:solidFill>
                  <a:srgbClr val="213F85"/>
                </a:solidFill>
                <a:effectLst/>
                <a:latin typeface="Futura" panose="020B0602020204020303" pitchFamily="34" charset="-79"/>
                <a:cs typeface="Futura" panose="020B0602020204020303" pitchFamily="34" charset="-79"/>
              </a:rPr>
              <a:t>• Which do you think are the three most  </a:t>
            </a:r>
          </a:p>
          <a:p>
            <a:r>
              <a:rPr lang="en-GB" dirty="0">
                <a:solidFill>
                  <a:srgbClr val="213F85"/>
                </a:solidFill>
                <a:effectLst/>
                <a:latin typeface="Futura" panose="020B0602020204020303" pitchFamily="34" charset="-79"/>
                <a:cs typeface="Futura" panose="020B0602020204020303" pitchFamily="34" charset="-79"/>
              </a:rPr>
              <a:t>    effective ways to protect your information?</a:t>
            </a:r>
          </a:p>
          <a:p>
            <a:endParaRPr lang="en-GB" dirty="0">
              <a:solidFill>
                <a:srgbClr val="213F85"/>
              </a:solidFill>
              <a:effectLst/>
              <a:latin typeface="Futura" panose="020B0602020204020303" pitchFamily="34" charset="-79"/>
              <a:cs typeface="Futura" panose="020B0602020204020303" pitchFamily="34" charset="-79"/>
            </a:endParaRPr>
          </a:p>
          <a:p>
            <a:r>
              <a:rPr lang="en-GB" dirty="0">
                <a:solidFill>
                  <a:srgbClr val="213F85"/>
                </a:solidFill>
                <a:effectLst/>
                <a:latin typeface="Futura" panose="020B0602020204020303" pitchFamily="34" charset="-79"/>
                <a:cs typeface="Futura" panose="020B0602020204020303" pitchFamily="34" charset="-79"/>
              </a:rPr>
              <a:t>• Compare your top three to your friends </a:t>
            </a:r>
            <a:br>
              <a:rPr lang="en-GB" dirty="0">
                <a:solidFill>
                  <a:srgbClr val="213F85"/>
                </a:solidFill>
                <a:effectLst/>
                <a:latin typeface="Futura" panose="020B0602020204020303" pitchFamily="34" charset="-79"/>
                <a:cs typeface="Futura" panose="020B0602020204020303" pitchFamily="34" charset="-79"/>
              </a:rPr>
            </a:br>
            <a:r>
              <a:rPr lang="en-GB" dirty="0">
                <a:solidFill>
                  <a:srgbClr val="213F85"/>
                </a:solidFill>
                <a:effectLst/>
                <a:latin typeface="Futura" panose="020B0602020204020303" pitchFamily="34" charset="-79"/>
                <a:cs typeface="Futura" panose="020B0602020204020303" pitchFamily="34" charset="-79"/>
              </a:rPr>
              <a:t>    or classmates – do you agree or not?</a:t>
            </a:r>
          </a:p>
          <a:p>
            <a:endParaRPr lang="en-GB" dirty="0">
              <a:solidFill>
                <a:srgbClr val="213F85"/>
              </a:solidFill>
              <a:effectLst/>
              <a:latin typeface="Futura" panose="020B0602020204020303" pitchFamily="34" charset="-79"/>
              <a:cs typeface="Futura" panose="020B0602020204020303" pitchFamily="34" charset="-79"/>
            </a:endParaRPr>
          </a:p>
          <a:p>
            <a:r>
              <a:rPr lang="en-GB" dirty="0">
                <a:solidFill>
                  <a:srgbClr val="213F85"/>
                </a:solidFill>
                <a:effectLst/>
                <a:latin typeface="Futura" panose="020B0602020204020303" pitchFamily="34" charset="-79"/>
                <a:cs typeface="Futura" panose="020B0602020204020303" pitchFamily="34" charset="-79"/>
              </a:rPr>
              <a:t>• If you had to choose one of these to act </a:t>
            </a:r>
            <a:br>
              <a:rPr lang="en-GB" dirty="0">
                <a:solidFill>
                  <a:srgbClr val="213F85"/>
                </a:solidFill>
                <a:effectLst/>
                <a:latin typeface="Futura" panose="020B0602020204020303" pitchFamily="34" charset="-79"/>
                <a:cs typeface="Futura" panose="020B0602020204020303" pitchFamily="34" charset="-79"/>
              </a:rPr>
            </a:br>
            <a:r>
              <a:rPr lang="en-GB" dirty="0">
                <a:solidFill>
                  <a:srgbClr val="213F85"/>
                </a:solidFill>
                <a:effectLst/>
                <a:latin typeface="Futura" panose="020B0602020204020303" pitchFamily="34" charset="-79"/>
                <a:cs typeface="Futura" panose="020B0602020204020303" pitchFamily="34" charset="-79"/>
              </a:rPr>
              <a:t>    on tonight, which one would it be?</a:t>
            </a:r>
          </a:p>
        </p:txBody>
      </p:sp>
      <p:sp>
        <p:nvSpPr>
          <p:cNvPr id="14" name="TextBox 13">
            <a:extLst>
              <a:ext uri="{FF2B5EF4-FFF2-40B4-BE49-F238E27FC236}">
                <a16:creationId xmlns:a16="http://schemas.microsoft.com/office/drawing/2014/main" id="{015695F2-ACEB-D842-B603-9C65CFC907AE}"/>
              </a:ext>
            </a:extLst>
          </p:cNvPr>
          <p:cNvSpPr txBox="1"/>
          <p:nvPr userDrawn="1"/>
        </p:nvSpPr>
        <p:spPr>
          <a:xfrm>
            <a:off x="4038601" y="6289627"/>
            <a:ext cx="8475976"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SECURITY AND FRAUD </a:t>
            </a:r>
            <a:r>
              <a:rPr lang="en-GB" sz="2400" b="0" dirty="0">
                <a:solidFill>
                  <a:schemeClr val="bg1">
                    <a:alpha val="39000"/>
                  </a:schemeClr>
                </a:solidFill>
                <a:latin typeface="Futura" panose="020B0602020204020303" pitchFamily="34" charset="-79"/>
                <a:cs typeface="Futura" panose="020B0602020204020303" pitchFamily="34" charset="-79"/>
              </a:rPr>
              <a:t>HOW TO PROTECT YOURSELF</a:t>
            </a:r>
          </a:p>
        </p:txBody>
      </p:sp>
    </p:spTree>
    <p:extLst>
      <p:ext uri="{BB962C8B-B14F-4D97-AF65-F5344CB8AC3E}">
        <p14:creationId xmlns:p14="http://schemas.microsoft.com/office/powerpoint/2010/main" val="148260619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8_Title Slid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1FEAF14-29DB-9B43-9EA6-F000F66D8390}"/>
              </a:ext>
            </a:extLst>
          </p:cNvPr>
          <p:cNvSpPr/>
          <p:nvPr userDrawn="1"/>
        </p:nvSpPr>
        <p:spPr>
          <a:xfrm>
            <a:off x="0" y="4798"/>
            <a:ext cx="12192000" cy="6520070"/>
          </a:xfrm>
          <a:prstGeom prst="rect">
            <a:avLst/>
          </a:prstGeom>
          <a:solidFill>
            <a:srgbClr val="D4E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6/28/2021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8" name="Rectangle 7">
            <a:extLst>
              <a:ext uri="{FF2B5EF4-FFF2-40B4-BE49-F238E27FC236}">
                <a16:creationId xmlns:a16="http://schemas.microsoft.com/office/drawing/2014/main" id="{3DAAD63D-0D2E-C64A-A94F-D2D8AF4859FB}"/>
              </a:ext>
            </a:extLst>
          </p:cNvPr>
          <p:cNvSpPr/>
          <p:nvPr userDrawn="1"/>
        </p:nvSpPr>
        <p:spPr>
          <a:xfrm>
            <a:off x="0" y="6211614"/>
            <a:ext cx="12192000" cy="646386"/>
          </a:xfrm>
          <a:prstGeom prst="rect">
            <a:avLst/>
          </a:prstGeom>
          <a:solidFill>
            <a:srgbClr val="213F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13F85"/>
              </a:solidFill>
            </a:endParaRPr>
          </a:p>
        </p:txBody>
      </p:sp>
      <p:sp>
        <p:nvSpPr>
          <p:cNvPr id="9" name="TextBox 8">
            <a:extLst>
              <a:ext uri="{FF2B5EF4-FFF2-40B4-BE49-F238E27FC236}">
                <a16:creationId xmlns:a16="http://schemas.microsoft.com/office/drawing/2014/main" id="{37C697E4-FDBD-194C-8CDF-C635C72D5E4B}"/>
              </a:ext>
            </a:extLst>
          </p:cNvPr>
          <p:cNvSpPr txBox="1"/>
          <p:nvPr userDrawn="1"/>
        </p:nvSpPr>
        <p:spPr>
          <a:xfrm>
            <a:off x="5669280" y="6289627"/>
            <a:ext cx="6845296"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SECURITY AND FRAUD </a:t>
            </a:r>
            <a:r>
              <a:rPr lang="en-GB" sz="2400" b="0" dirty="0">
                <a:solidFill>
                  <a:schemeClr val="bg1">
                    <a:alpha val="39000"/>
                  </a:schemeClr>
                </a:solidFill>
                <a:latin typeface="Futura" panose="020B0602020204020303" pitchFamily="34" charset="-79"/>
                <a:cs typeface="Futura" panose="020B0602020204020303" pitchFamily="34" charset="-79"/>
              </a:rPr>
              <a:t>ONLINE SECURITY</a:t>
            </a:r>
          </a:p>
        </p:txBody>
      </p:sp>
    </p:spTree>
    <p:extLst>
      <p:ext uri="{BB962C8B-B14F-4D97-AF65-F5344CB8AC3E}">
        <p14:creationId xmlns:p14="http://schemas.microsoft.com/office/powerpoint/2010/main" val="36576440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91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6/28/2021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20" name="Rectangle 19">
            <a:extLst>
              <a:ext uri="{FF2B5EF4-FFF2-40B4-BE49-F238E27FC236}">
                <a16:creationId xmlns:a16="http://schemas.microsoft.com/office/drawing/2014/main" id="{721AD246-B1AD-024D-BD37-F7710E0B462F}"/>
              </a:ext>
            </a:extLst>
          </p:cNvPr>
          <p:cNvSpPr/>
          <p:nvPr userDrawn="1"/>
        </p:nvSpPr>
        <p:spPr>
          <a:xfrm>
            <a:off x="0" y="6211614"/>
            <a:ext cx="12192000" cy="646386"/>
          </a:xfrm>
          <a:prstGeom prst="rect">
            <a:avLst/>
          </a:prstGeom>
          <a:solidFill>
            <a:srgbClr val="213F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13F85"/>
              </a:solidFill>
            </a:endParaRPr>
          </a:p>
        </p:txBody>
      </p:sp>
      <p:sp>
        <p:nvSpPr>
          <p:cNvPr id="24" name="TextBox 23">
            <a:extLst>
              <a:ext uri="{FF2B5EF4-FFF2-40B4-BE49-F238E27FC236}">
                <a16:creationId xmlns:a16="http://schemas.microsoft.com/office/drawing/2014/main" id="{129E012A-3141-FF47-9F63-8DB083681596}"/>
              </a:ext>
            </a:extLst>
          </p:cNvPr>
          <p:cNvSpPr txBox="1"/>
          <p:nvPr userDrawn="1"/>
        </p:nvSpPr>
        <p:spPr>
          <a:xfrm>
            <a:off x="1079222" y="436540"/>
            <a:ext cx="9663889"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PASSWORD TOP TIPS</a:t>
            </a:r>
          </a:p>
        </p:txBody>
      </p:sp>
      <p:cxnSp>
        <p:nvCxnSpPr>
          <p:cNvPr id="25" name="Straight Connector 24">
            <a:extLst>
              <a:ext uri="{FF2B5EF4-FFF2-40B4-BE49-F238E27FC236}">
                <a16:creationId xmlns:a16="http://schemas.microsoft.com/office/drawing/2014/main" id="{0F2B3CB7-B376-CD47-990A-1E054FECCC03}"/>
              </a:ext>
            </a:extLst>
          </p:cNvPr>
          <p:cNvCxnSpPr>
            <a:cxnSpLocks/>
          </p:cNvCxnSpPr>
          <p:nvPr userDrawn="1"/>
        </p:nvCxnSpPr>
        <p:spPr>
          <a:xfrm>
            <a:off x="1186841" y="883411"/>
            <a:ext cx="3038649" cy="0"/>
          </a:xfrm>
          <a:prstGeom prst="line">
            <a:avLst/>
          </a:prstGeom>
          <a:ln>
            <a:solidFill>
              <a:srgbClr val="7D2378"/>
            </a:solidFill>
          </a:ln>
        </p:spPr>
        <p:style>
          <a:lnRef idx="3">
            <a:schemeClr val="accent5"/>
          </a:lnRef>
          <a:fillRef idx="0">
            <a:schemeClr val="accent5"/>
          </a:fillRef>
          <a:effectRef idx="2">
            <a:schemeClr val="accent5"/>
          </a:effectRef>
          <a:fontRef idx="minor">
            <a:schemeClr val="tx1"/>
          </a:fontRef>
        </p:style>
      </p:cxnSp>
      <p:pic>
        <p:nvPicPr>
          <p:cNvPr id="26" name="Picture 25">
            <a:extLst>
              <a:ext uri="{FF2B5EF4-FFF2-40B4-BE49-F238E27FC236}">
                <a16:creationId xmlns:a16="http://schemas.microsoft.com/office/drawing/2014/main" id="{CFEE58F2-6312-364E-B079-78C7E517D34A}"/>
              </a:ext>
            </a:extLst>
          </p:cNvPr>
          <p:cNvPicPr>
            <a:picLocks noChangeAspect="1"/>
          </p:cNvPicPr>
          <p:nvPr userDrawn="1"/>
        </p:nvPicPr>
        <p:blipFill>
          <a:blip r:embed="rId2"/>
          <a:stretch>
            <a:fillRect/>
          </a:stretch>
        </p:blipFill>
        <p:spPr>
          <a:xfrm>
            <a:off x="472049" y="358973"/>
            <a:ext cx="616798" cy="616798"/>
          </a:xfrm>
          <a:prstGeom prst="rect">
            <a:avLst/>
          </a:prstGeom>
        </p:spPr>
      </p:pic>
      <p:sp>
        <p:nvSpPr>
          <p:cNvPr id="9" name="Rectangle 8">
            <a:extLst>
              <a:ext uri="{FF2B5EF4-FFF2-40B4-BE49-F238E27FC236}">
                <a16:creationId xmlns:a16="http://schemas.microsoft.com/office/drawing/2014/main" id="{27D82104-2C53-F34D-9FBB-4C99A3094BD2}"/>
              </a:ext>
            </a:extLst>
          </p:cNvPr>
          <p:cNvSpPr/>
          <p:nvPr userDrawn="1"/>
        </p:nvSpPr>
        <p:spPr>
          <a:xfrm>
            <a:off x="6095999" y="1053338"/>
            <a:ext cx="5771950" cy="4801314"/>
          </a:xfrm>
          <a:prstGeom prst="rect">
            <a:avLst/>
          </a:prstGeom>
        </p:spPr>
        <p:txBody>
          <a:bodyPr wrap="square">
            <a:spAutoFit/>
          </a:bodyPr>
          <a:lstStyle/>
          <a:p>
            <a:r>
              <a:rPr lang="en-GB" dirty="0">
                <a:solidFill>
                  <a:srgbClr val="00303C"/>
                </a:solidFill>
                <a:effectLst/>
                <a:latin typeface="Futura" panose="020B0602020204020303" pitchFamily="34" charset="-79"/>
                <a:cs typeface="Futura" panose="020B0602020204020303" pitchFamily="34" charset="-79"/>
              </a:rPr>
              <a:t>    unsecured Wi-Fi connections, like at the airport or     </a:t>
            </a:r>
          </a:p>
          <a:p>
            <a:r>
              <a:rPr lang="en-GB" dirty="0">
                <a:solidFill>
                  <a:srgbClr val="00303C"/>
                </a:solidFill>
                <a:effectLst/>
                <a:latin typeface="Futura" panose="020B0602020204020303" pitchFamily="34" charset="-79"/>
                <a:cs typeface="Futura" panose="020B0602020204020303" pitchFamily="34" charset="-79"/>
              </a:rPr>
              <a:t>    coffee shop. Hackers can intercept passwords    </a:t>
            </a:r>
          </a:p>
          <a:p>
            <a:r>
              <a:rPr lang="en-GB" dirty="0">
                <a:solidFill>
                  <a:srgbClr val="00303C"/>
                </a:solidFill>
                <a:effectLst/>
                <a:latin typeface="Futura" panose="020B0602020204020303" pitchFamily="34" charset="-79"/>
                <a:cs typeface="Futura" panose="020B0602020204020303" pitchFamily="34" charset="-79"/>
              </a:rPr>
              <a:t>    and data over this unsecure connection.</a:t>
            </a:r>
          </a:p>
          <a:p>
            <a:endParaRPr lang="en-GB" dirty="0">
              <a:solidFill>
                <a:srgbClr val="00303C"/>
              </a:solidFill>
              <a:effectLst/>
              <a:latin typeface="Futura" panose="020B0602020204020303" pitchFamily="34" charset="-79"/>
              <a:cs typeface="Futura" panose="020B0602020204020303" pitchFamily="34" charset="-79"/>
            </a:endParaRPr>
          </a:p>
          <a:p>
            <a:r>
              <a:rPr lang="en-GB" b="1" dirty="0">
                <a:solidFill>
                  <a:srgbClr val="00303C"/>
                </a:solidFill>
                <a:effectLst/>
                <a:latin typeface="Swiss 721 SWA" panose="020B0504020202020204" pitchFamily="34" charset="0"/>
                <a:cs typeface="Futura" panose="020B0602020204020303" pitchFamily="34" charset="-79"/>
              </a:rPr>
              <a:t>6.</a:t>
            </a:r>
            <a:r>
              <a:rPr lang="en-GB" dirty="0">
                <a:solidFill>
                  <a:srgbClr val="00303C"/>
                </a:solidFill>
                <a:effectLst/>
                <a:latin typeface="Futura" panose="020B0602020204020303" pitchFamily="34" charset="-79"/>
                <a:cs typeface="Futura" panose="020B0602020204020303" pitchFamily="34" charset="-79"/>
              </a:rPr>
              <a:t> Consider using a password manager (sometimes  </a:t>
            </a:r>
          </a:p>
          <a:p>
            <a:r>
              <a:rPr lang="en-GB" dirty="0">
                <a:solidFill>
                  <a:srgbClr val="00303C"/>
                </a:solidFill>
                <a:effectLst/>
                <a:latin typeface="Futura" panose="020B0602020204020303" pitchFamily="34" charset="-79"/>
                <a:cs typeface="Futura" panose="020B0602020204020303" pitchFamily="34" charset="-79"/>
              </a:rPr>
              <a:t>    called a password safe or vault). This is typically  </a:t>
            </a:r>
          </a:p>
          <a:p>
            <a:r>
              <a:rPr lang="en-GB" dirty="0">
                <a:solidFill>
                  <a:srgbClr val="00303C"/>
                </a:solidFill>
                <a:effectLst/>
                <a:latin typeface="Futura" panose="020B0602020204020303" pitchFamily="34" charset="-79"/>
                <a:cs typeface="Futura" panose="020B0602020204020303" pitchFamily="34" charset="-79"/>
              </a:rPr>
              <a:t>    a software application or a hardware device that    </a:t>
            </a:r>
          </a:p>
          <a:p>
            <a:r>
              <a:rPr lang="en-GB" dirty="0">
                <a:solidFill>
                  <a:srgbClr val="00303C"/>
                </a:solidFill>
                <a:effectLst/>
                <a:latin typeface="Futura" panose="020B0602020204020303" pitchFamily="34" charset="-79"/>
                <a:cs typeface="Futura" panose="020B0602020204020303" pitchFamily="34" charset="-79"/>
              </a:rPr>
              <a:t>    is used to store and manage a person’s passwords.  </a:t>
            </a:r>
          </a:p>
          <a:p>
            <a:r>
              <a:rPr lang="en-GB" dirty="0">
                <a:solidFill>
                  <a:srgbClr val="00303C"/>
                </a:solidFill>
                <a:effectLst/>
                <a:latin typeface="Futura" panose="020B0602020204020303" pitchFamily="34" charset="-79"/>
                <a:cs typeface="Futura" panose="020B0602020204020303" pitchFamily="34" charset="-79"/>
              </a:rPr>
              <a:t>    Typically, all stored passwords are encrypted,  </a:t>
            </a:r>
          </a:p>
          <a:p>
            <a:r>
              <a:rPr lang="en-GB" dirty="0">
                <a:solidFill>
                  <a:srgbClr val="00303C"/>
                </a:solidFill>
                <a:effectLst/>
                <a:latin typeface="Futura" panose="020B0602020204020303" pitchFamily="34" charset="-79"/>
                <a:cs typeface="Futura" panose="020B0602020204020303" pitchFamily="34" charset="-79"/>
              </a:rPr>
              <a:t>    requiring the user to create a master password to  </a:t>
            </a:r>
          </a:p>
          <a:p>
            <a:r>
              <a:rPr lang="en-GB" dirty="0">
                <a:solidFill>
                  <a:srgbClr val="00303C"/>
                </a:solidFill>
                <a:effectLst/>
                <a:latin typeface="Futura" panose="020B0602020204020303" pitchFamily="34" charset="-79"/>
                <a:cs typeface="Futura" panose="020B0602020204020303" pitchFamily="34" charset="-79"/>
              </a:rPr>
              <a:t>    access all managed passwords. There are a  </a:t>
            </a:r>
          </a:p>
          <a:p>
            <a:r>
              <a:rPr lang="en-GB" dirty="0">
                <a:solidFill>
                  <a:srgbClr val="00303C"/>
                </a:solidFill>
                <a:effectLst/>
                <a:latin typeface="Futura" panose="020B0602020204020303" pitchFamily="34" charset="-79"/>
                <a:cs typeface="Futura" panose="020B0602020204020303" pitchFamily="34" charset="-79"/>
              </a:rPr>
              <a:t>    number of password managers available for your  </a:t>
            </a:r>
          </a:p>
          <a:p>
            <a:r>
              <a:rPr lang="en-GB" dirty="0">
                <a:solidFill>
                  <a:srgbClr val="00303C"/>
                </a:solidFill>
                <a:effectLst/>
                <a:latin typeface="Futura" panose="020B0602020204020303" pitchFamily="34" charset="-79"/>
                <a:cs typeface="Futura" panose="020B0602020204020303" pitchFamily="34" charset="-79"/>
              </a:rPr>
              <a:t>    use - some paid for, some free of charge.</a:t>
            </a:r>
          </a:p>
          <a:p>
            <a:endParaRPr lang="en-GB" dirty="0">
              <a:solidFill>
                <a:srgbClr val="00303C"/>
              </a:solidFill>
              <a:effectLst/>
              <a:latin typeface="Futura" panose="020B0602020204020303" pitchFamily="34" charset="-79"/>
              <a:cs typeface="Futura" panose="020B0602020204020303" pitchFamily="34" charset="-79"/>
            </a:endParaRPr>
          </a:p>
          <a:p>
            <a:r>
              <a:rPr lang="en-GB" b="1" dirty="0">
                <a:solidFill>
                  <a:srgbClr val="00303C"/>
                </a:solidFill>
                <a:effectLst/>
                <a:latin typeface="Swiss 721 SWA" panose="020B0504020202020204" pitchFamily="34" charset="0"/>
                <a:cs typeface="Futura" panose="020B0602020204020303" pitchFamily="34" charset="-79"/>
              </a:rPr>
              <a:t>7. </a:t>
            </a:r>
            <a:r>
              <a:rPr lang="en-GB" dirty="0">
                <a:solidFill>
                  <a:srgbClr val="00303C"/>
                </a:solidFill>
                <a:effectLst/>
                <a:latin typeface="Futura" panose="020B0602020204020303" pitchFamily="34" charset="-79"/>
                <a:cs typeface="Futura" panose="020B0602020204020303" pitchFamily="34" charset="-79"/>
              </a:rPr>
              <a:t>Be careful not to enter passwords over “open” </a:t>
            </a:r>
            <a:br>
              <a:rPr lang="en-GB" dirty="0">
                <a:solidFill>
                  <a:srgbClr val="00303C"/>
                </a:solidFill>
                <a:effectLst/>
                <a:latin typeface="Futura" panose="020B0602020204020303" pitchFamily="34" charset="-79"/>
                <a:cs typeface="Futura" panose="020B0602020204020303" pitchFamily="34" charset="-79"/>
              </a:rPr>
            </a:br>
            <a:r>
              <a:rPr lang="en-GB" dirty="0">
                <a:solidFill>
                  <a:srgbClr val="00303C"/>
                </a:solidFill>
                <a:effectLst/>
                <a:latin typeface="Futura" panose="020B0602020204020303" pitchFamily="34" charset="-79"/>
                <a:cs typeface="Futura" panose="020B0602020204020303" pitchFamily="34" charset="-79"/>
              </a:rPr>
              <a:t>    Wi-Fi networks. These networks are much more    </a:t>
            </a:r>
          </a:p>
          <a:p>
            <a:r>
              <a:rPr lang="en-GB" dirty="0">
                <a:solidFill>
                  <a:srgbClr val="00303C"/>
                </a:solidFill>
                <a:effectLst/>
                <a:latin typeface="Futura" panose="020B0602020204020303" pitchFamily="34" charset="-79"/>
                <a:cs typeface="Futura" panose="020B0602020204020303" pitchFamily="34" charset="-79"/>
              </a:rPr>
              <a:t>    susceptible to hacking attacks.</a:t>
            </a:r>
          </a:p>
        </p:txBody>
      </p:sp>
      <p:sp>
        <p:nvSpPr>
          <p:cNvPr id="14" name="TextBox 13">
            <a:extLst>
              <a:ext uri="{FF2B5EF4-FFF2-40B4-BE49-F238E27FC236}">
                <a16:creationId xmlns:a16="http://schemas.microsoft.com/office/drawing/2014/main" id="{8AB7918B-EFD1-E341-8389-D40D153E922A}"/>
              </a:ext>
            </a:extLst>
          </p:cNvPr>
          <p:cNvSpPr txBox="1"/>
          <p:nvPr userDrawn="1"/>
        </p:nvSpPr>
        <p:spPr>
          <a:xfrm>
            <a:off x="5669280" y="6289627"/>
            <a:ext cx="6845296"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SECURITY AND FRAUD </a:t>
            </a:r>
            <a:r>
              <a:rPr lang="en-GB" sz="2400" b="0" dirty="0">
                <a:solidFill>
                  <a:schemeClr val="bg1">
                    <a:alpha val="39000"/>
                  </a:schemeClr>
                </a:solidFill>
                <a:latin typeface="Futura" panose="020B0602020204020303" pitchFamily="34" charset="-79"/>
                <a:cs typeface="Futura" panose="020B0602020204020303" pitchFamily="34" charset="-79"/>
              </a:rPr>
              <a:t>ONLINE SECURITY</a:t>
            </a:r>
          </a:p>
        </p:txBody>
      </p:sp>
      <p:sp>
        <p:nvSpPr>
          <p:cNvPr id="3" name="Rectangle 2">
            <a:extLst>
              <a:ext uri="{FF2B5EF4-FFF2-40B4-BE49-F238E27FC236}">
                <a16:creationId xmlns:a16="http://schemas.microsoft.com/office/drawing/2014/main" id="{4CCBDC9A-E10C-5D47-A7DC-BB173C0E9C70}"/>
              </a:ext>
            </a:extLst>
          </p:cNvPr>
          <p:cNvSpPr/>
          <p:nvPr userDrawn="1"/>
        </p:nvSpPr>
        <p:spPr>
          <a:xfrm>
            <a:off x="472049" y="1053338"/>
            <a:ext cx="5524490" cy="5078313"/>
          </a:xfrm>
          <a:prstGeom prst="rect">
            <a:avLst/>
          </a:prstGeom>
        </p:spPr>
        <p:txBody>
          <a:bodyPr wrap="square">
            <a:spAutoFit/>
          </a:bodyPr>
          <a:lstStyle/>
          <a:p>
            <a:r>
              <a:rPr lang="en-GB" b="1" dirty="0">
                <a:solidFill>
                  <a:srgbClr val="00303C"/>
                </a:solidFill>
                <a:effectLst/>
                <a:latin typeface="Swiss 721 SWA" panose="020B0504020202020204" pitchFamily="34" charset="0"/>
                <a:cs typeface="Futura" panose="020B0602020204020303" pitchFamily="34" charset="-79"/>
              </a:rPr>
              <a:t>1. </a:t>
            </a:r>
            <a:r>
              <a:rPr lang="en-GB" dirty="0">
                <a:solidFill>
                  <a:srgbClr val="00303C"/>
                </a:solidFill>
                <a:effectLst/>
                <a:latin typeface="Futura" panose="020B0602020204020303" pitchFamily="34" charset="-79"/>
                <a:cs typeface="Futura" panose="020B0602020204020303" pitchFamily="34" charset="-79"/>
              </a:rPr>
              <a:t>Look again at numbers 1-3 in the “how</a:t>
            </a:r>
            <a:br>
              <a:rPr lang="en-GB" dirty="0">
                <a:solidFill>
                  <a:srgbClr val="00303C"/>
                </a:solidFill>
                <a:effectLst/>
                <a:latin typeface="Futura" panose="020B0602020204020303" pitchFamily="34" charset="-79"/>
                <a:cs typeface="Futura" panose="020B0602020204020303" pitchFamily="34" charset="-79"/>
              </a:rPr>
            </a:br>
            <a:r>
              <a:rPr lang="en-GB" dirty="0">
                <a:solidFill>
                  <a:srgbClr val="00303C"/>
                </a:solidFill>
                <a:effectLst/>
                <a:latin typeface="Futura" panose="020B0602020204020303" pitchFamily="34" charset="-79"/>
                <a:cs typeface="Futura" panose="020B0602020204020303" pitchFamily="34" charset="-79"/>
              </a:rPr>
              <a:t>    to protect yourself from identity theft” list.</a:t>
            </a:r>
          </a:p>
          <a:p>
            <a:endParaRPr lang="en-GB" dirty="0">
              <a:solidFill>
                <a:srgbClr val="00303C"/>
              </a:solidFill>
              <a:effectLst/>
              <a:latin typeface="Futura" panose="020B0602020204020303" pitchFamily="34" charset="-79"/>
              <a:cs typeface="Futura" panose="020B0602020204020303" pitchFamily="34" charset="-79"/>
            </a:endParaRPr>
          </a:p>
          <a:p>
            <a:r>
              <a:rPr lang="en-GB" b="1" dirty="0">
                <a:solidFill>
                  <a:srgbClr val="00303C"/>
                </a:solidFill>
                <a:effectLst/>
                <a:latin typeface="Swiss 721 SWA" panose="020B0504020202020204" pitchFamily="34" charset="0"/>
                <a:cs typeface="Futura" panose="020B0602020204020303" pitchFamily="34" charset="-79"/>
              </a:rPr>
              <a:t>2.</a:t>
            </a:r>
            <a:r>
              <a:rPr lang="en-GB" dirty="0">
                <a:solidFill>
                  <a:srgbClr val="00303C"/>
                </a:solidFill>
                <a:effectLst/>
                <a:latin typeface="Futura" panose="020B0602020204020303" pitchFamily="34" charset="-79"/>
                <a:cs typeface="Futura" panose="020B0602020204020303" pitchFamily="34" charset="-79"/>
              </a:rPr>
              <a:t> Do not use the name of your pet, family  </a:t>
            </a:r>
          </a:p>
          <a:p>
            <a:r>
              <a:rPr lang="en-GB" dirty="0">
                <a:solidFill>
                  <a:srgbClr val="00303C"/>
                </a:solidFill>
                <a:effectLst/>
                <a:latin typeface="Futura" panose="020B0602020204020303" pitchFamily="34" charset="-79"/>
                <a:cs typeface="Futura" panose="020B0602020204020303" pitchFamily="34" charset="-79"/>
              </a:rPr>
              <a:t>    member, school, favourite team, or anything </a:t>
            </a:r>
          </a:p>
          <a:p>
            <a:r>
              <a:rPr lang="en-GB" dirty="0">
                <a:solidFill>
                  <a:srgbClr val="00303C"/>
                </a:solidFill>
                <a:effectLst/>
                <a:latin typeface="Futura" panose="020B0602020204020303" pitchFamily="34" charset="-79"/>
                <a:cs typeface="Futura" panose="020B0602020204020303" pitchFamily="34" charset="-79"/>
              </a:rPr>
              <a:t>    that somebody could easily guess.</a:t>
            </a:r>
          </a:p>
          <a:p>
            <a:endParaRPr lang="en-GB" dirty="0">
              <a:solidFill>
                <a:srgbClr val="00303C"/>
              </a:solidFill>
              <a:effectLst/>
              <a:latin typeface="Futura" panose="020B0602020204020303" pitchFamily="34" charset="-79"/>
              <a:cs typeface="Futura" panose="020B0602020204020303" pitchFamily="34" charset="-79"/>
            </a:endParaRPr>
          </a:p>
          <a:p>
            <a:r>
              <a:rPr lang="en-GB" b="1" dirty="0">
                <a:solidFill>
                  <a:srgbClr val="00303C"/>
                </a:solidFill>
                <a:effectLst/>
                <a:latin typeface="Swiss 721 SWA" panose="020B0504020202020204" pitchFamily="34" charset="0"/>
                <a:cs typeface="Futura" panose="020B0602020204020303" pitchFamily="34" charset="-79"/>
              </a:rPr>
              <a:t>3.</a:t>
            </a:r>
            <a:r>
              <a:rPr lang="en-GB" dirty="0">
                <a:solidFill>
                  <a:srgbClr val="00303C"/>
                </a:solidFill>
                <a:effectLst/>
                <a:latin typeface="Futura" panose="020B0602020204020303" pitchFamily="34" charset="-79"/>
                <a:cs typeface="Futura" panose="020B0602020204020303" pitchFamily="34" charset="-79"/>
              </a:rPr>
              <a:t> Always log off if you leave your device and  </a:t>
            </a:r>
          </a:p>
          <a:p>
            <a:r>
              <a:rPr lang="en-GB" dirty="0">
                <a:solidFill>
                  <a:srgbClr val="00303C"/>
                </a:solidFill>
                <a:effectLst/>
                <a:latin typeface="Futura" panose="020B0602020204020303" pitchFamily="34" charset="-79"/>
                <a:cs typeface="Futura" panose="020B0602020204020303" pitchFamily="34" charset="-79"/>
              </a:rPr>
              <a:t>    anyone is around. It only takes a moment for  </a:t>
            </a:r>
          </a:p>
          <a:p>
            <a:r>
              <a:rPr lang="en-GB" dirty="0">
                <a:solidFill>
                  <a:srgbClr val="00303C"/>
                </a:solidFill>
                <a:effectLst/>
                <a:latin typeface="Futura" panose="020B0602020204020303" pitchFamily="34" charset="-79"/>
                <a:cs typeface="Futura" panose="020B0602020204020303" pitchFamily="34" charset="-79"/>
              </a:rPr>
              <a:t>    someone to steal or change the password.</a:t>
            </a:r>
          </a:p>
          <a:p>
            <a:endParaRPr lang="en-GB" dirty="0">
              <a:solidFill>
                <a:srgbClr val="00303C"/>
              </a:solidFill>
              <a:effectLst/>
              <a:latin typeface="Futura" panose="020B0602020204020303" pitchFamily="34" charset="-79"/>
              <a:cs typeface="Futura" panose="020B0602020204020303" pitchFamily="34" charset="-79"/>
            </a:endParaRPr>
          </a:p>
          <a:p>
            <a:r>
              <a:rPr lang="en-GB" b="1" dirty="0">
                <a:solidFill>
                  <a:srgbClr val="00303C"/>
                </a:solidFill>
                <a:effectLst/>
                <a:latin typeface="Swiss 721 SWA" panose="020B0504020202020204" pitchFamily="34" charset="0"/>
                <a:cs typeface="Futura" panose="020B0602020204020303" pitchFamily="34" charset="-79"/>
              </a:rPr>
              <a:t>4. </a:t>
            </a:r>
            <a:r>
              <a:rPr lang="en-GB" dirty="0">
                <a:solidFill>
                  <a:srgbClr val="00303C"/>
                </a:solidFill>
                <a:effectLst/>
                <a:latin typeface="Futura" panose="020B0602020204020303" pitchFamily="34" charset="-79"/>
                <a:cs typeface="Futura" panose="020B0602020204020303" pitchFamily="34" charset="-79"/>
              </a:rPr>
              <a:t>Avoid entering passwords on computers you </a:t>
            </a:r>
            <a:br>
              <a:rPr lang="en-GB" dirty="0">
                <a:solidFill>
                  <a:srgbClr val="00303C"/>
                </a:solidFill>
                <a:effectLst/>
                <a:latin typeface="Futura" panose="020B0602020204020303" pitchFamily="34" charset="-79"/>
                <a:cs typeface="Futura" panose="020B0602020204020303" pitchFamily="34" charset="-79"/>
              </a:rPr>
            </a:br>
            <a:r>
              <a:rPr lang="en-GB" dirty="0">
                <a:solidFill>
                  <a:srgbClr val="00303C"/>
                </a:solidFill>
                <a:effectLst/>
                <a:latin typeface="Futura" panose="020B0602020204020303" pitchFamily="34" charset="-79"/>
                <a:cs typeface="Futura" panose="020B0602020204020303" pitchFamily="34" charset="-79"/>
              </a:rPr>
              <a:t>    don’t control (like computers at an internet cafe </a:t>
            </a:r>
            <a:br>
              <a:rPr lang="en-GB" dirty="0">
                <a:solidFill>
                  <a:srgbClr val="00303C"/>
                </a:solidFill>
                <a:effectLst/>
                <a:latin typeface="Futura" panose="020B0602020204020303" pitchFamily="34" charset="-79"/>
                <a:cs typeface="Futura" panose="020B0602020204020303" pitchFamily="34" charset="-79"/>
              </a:rPr>
            </a:br>
            <a:r>
              <a:rPr lang="en-GB" dirty="0">
                <a:solidFill>
                  <a:srgbClr val="00303C"/>
                </a:solidFill>
                <a:effectLst/>
                <a:latin typeface="Futura" panose="020B0602020204020303" pitchFamily="34" charset="-79"/>
                <a:cs typeface="Futura" panose="020B0602020204020303" pitchFamily="34" charset="-79"/>
              </a:rPr>
              <a:t>    or library) – they may have malware that steals </a:t>
            </a:r>
            <a:br>
              <a:rPr lang="en-GB" dirty="0">
                <a:solidFill>
                  <a:srgbClr val="00303C"/>
                </a:solidFill>
                <a:effectLst/>
                <a:latin typeface="Futura" panose="020B0602020204020303" pitchFamily="34" charset="-79"/>
                <a:cs typeface="Futura" panose="020B0602020204020303" pitchFamily="34" charset="-79"/>
              </a:rPr>
            </a:br>
            <a:r>
              <a:rPr lang="en-GB" dirty="0">
                <a:solidFill>
                  <a:srgbClr val="00303C"/>
                </a:solidFill>
                <a:effectLst/>
                <a:latin typeface="Futura" panose="020B0602020204020303" pitchFamily="34" charset="-79"/>
                <a:cs typeface="Futura" panose="020B0602020204020303" pitchFamily="34" charset="-79"/>
              </a:rPr>
              <a:t>    your passwords.</a:t>
            </a:r>
          </a:p>
          <a:p>
            <a:endParaRPr lang="en-GB" dirty="0">
              <a:solidFill>
                <a:srgbClr val="00303C"/>
              </a:solidFill>
              <a:effectLst/>
              <a:latin typeface="Futura" panose="020B0602020204020303" pitchFamily="34" charset="-79"/>
              <a:cs typeface="Futura" panose="020B0602020204020303" pitchFamily="34" charset="-79"/>
            </a:endParaRPr>
          </a:p>
          <a:p>
            <a:r>
              <a:rPr lang="en-GB" b="1" dirty="0">
                <a:solidFill>
                  <a:srgbClr val="00303C"/>
                </a:solidFill>
                <a:effectLst/>
                <a:latin typeface="Swiss 721 SWA" panose="020B0504020202020204" pitchFamily="34" charset="0"/>
                <a:cs typeface="Futura" panose="020B0602020204020303" pitchFamily="34" charset="-79"/>
              </a:rPr>
              <a:t>5.</a:t>
            </a:r>
            <a:r>
              <a:rPr lang="en-GB" dirty="0">
                <a:solidFill>
                  <a:srgbClr val="00303C"/>
                </a:solidFill>
                <a:effectLst/>
                <a:latin typeface="Futura" panose="020B0602020204020303" pitchFamily="34" charset="-79"/>
                <a:cs typeface="Futura" panose="020B0602020204020303" pitchFamily="34" charset="-79"/>
              </a:rPr>
              <a:t> Avoid entering passwords when using</a:t>
            </a:r>
          </a:p>
          <a:p>
            <a:endParaRPr lang="en-GB" dirty="0">
              <a:effectLst/>
              <a:latin typeface="Futura" panose="020B0602020204020303" pitchFamily="34" charset="-79"/>
              <a:cs typeface="Futura" panose="020B0602020204020303" pitchFamily="34" charset="-79"/>
            </a:endParaRPr>
          </a:p>
        </p:txBody>
      </p:sp>
    </p:spTree>
    <p:extLst>
      <p:ext uri="{BB962C8B-B14F-4D97-AF65-F5344CB8AC3E}">
        <p14:creationId xmlns:p14="http://schemas.microsoft.com/office/powerpoint/2010/main" val="312131922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92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6/28/2021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20" name="Rectangle 19">
            <a:extLst>
              <a:ext uri="{FF2B5EF4-FFF2-40B4-BE49-F238E27FC236}">
                <a16:creationId xmlns:a16="http://schemas.microsoft.com/office/drawing/2014/main" id="{721AD246-B1AD-024D-BD37-F7710E0B462F}"/>
              </a:ext>
            </a:extLst>
          </p:cNvPr>
          <p:cNvSpPr/>
          <p:nvPr userDrawn="1"/>
        </p:nvSpPr>
        <p:spPr>
          <a:xfrm>
            <a:off x="0" y="6211614"/>
            <a:ext cx="12192000" cy="646386"/>
          </a:xfrm>
          <a:prstGeom prst="rect">
            <a:avLst/>
          </a:prstGeom>
          <a:solidFill>
            <a:srgbClr val="213F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13F85"/>
              </a:solidFill>
            </a:endParaRPr>
          </a:p>
        </p:txBody>
      </p:sp>
      <p:sp>
        <p:nvSpPr>
          <p:cNvPr id="24" name="TextBox 23">
            <a:extLst>
              <a:ext uri="{FF2B5EF4-FFF2-40B4-BE49-F238E27FC236}">
                <a16:creationId xmlns:a16="http://schemas.microsoft.com/office/drawing/2014/main" id="{129E012A-3141-FF47-9F63-8DB083681596}"/>
              </a:ext>
            </a:extLst>
          </p:cNvPr>
          <p:cNvSpPr txBox="1"/>
          <p:nvPr userDrawn="1"/>
        </p:nvSpPr>
        <p:spPr>
          <a:xfrm>
            <a:off x="1079222" y="436540"/>
            <a:ext cx="9663889"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SECURITY QUESTIONS</a:t>
            </a:r>
          </a:p>
        </p:txBody>
      </p:sp>
      <p:cxnSp>
        <p:nvCxnSpPr>
          <p:cNvPr id="25" name="Straight Connector 24">
            <a:extLst>
              <a:ext uri="{FF2B5EF4-FFF2-40B4-BE49-F238E27FC236}">
                <a16:creationId xmlns:a16="http://schemas.microsoft.com/office/drawing/2014/main" id="{0F2B3CB7-B376-CD47-990A-1E054FECCC03}"/>
              </a:ext>
            </a:extLst>
          </p:cNvPr>
          <p:cNvCxnSpPr>
            <a:cxnSpLocks/>
          </p:cNvCxnSpPr>
          <p:nvPr userDrawn="1"/>
        </p:nvCxnSpPr>
        <p:spPr>
          <a:xfrm>
            <a:off x="1186841" y="883411"/>
            <a:ext cx="3269656" cy="0"/>
          </a:xfrm>
          <a:prstGeom prst="line">
            <a:avLst/>
          </a:prstGeom>
          <a:ln>
            <a:solidFill>
              <a:srgbClr val="7D2378"/>
            </a:solidFill>
          </a:ln>
        </p:spPr>
        <p:style>
          <a:lnRef idx="3">
            <a:schemeClr val="accent5"/>
          </a:lnRef>
          <a:fillRef idx="0">
            <a:schemeClr val="accent5"/>
          </a:fillRef>
          <a:effectRef idx="2">
            <a:schemeClr val="accent5"/>
          </a:effectRef>
          <a:fontRef idx="minor">
            <a:schemeClr val="tx1"/>
          </a:fontRef>
        </p:style>
      </p:cxnSp>
      <p:pic>
        <p:nvPicPr>
          <p:cNvPr id="26" name="Picture 25">
            <a:extLst>
              <a:ext uri="{FF2B5EF4-FFF2-40B4-BE49-F238E27FC236}">
                <a16:creationId xmlns:a16="http://schemas.microsoft.com/office/drawing/2014/main" id="{CFEE58F2-6312-364E-B079-78C7E517D34A}"/>
              </a:ext>
            </a:extLst>
          </p:cNvPr>
          <p:cNvPicPr>
            <a:picLocks noChangeAspect="1"/>
          </p:cNvPicPr>
          <p:nvPr userDrawn="1"/>
        </p:nvPicPr>
        <p:blipFill>
          <a:blip r:embed="rId2"/>
          <a:stretch>
            <a:fillRect/>
          </a:stretch>
        </p:blipFill>
        <p:spPr>
          <a:xfrm>
            <a:off x="472049" y="358973"/>
            <a:ext cx="616798" cy="616798"/>
          </a:xfrm>
          <a:prstGeom prst="rect">
            <a:avLst/>
          </a:prstGeom>
        </p:spPr>
      </p:pic>
      <p:sp>
        <p:nvSpPr>
          <p:cNvPr id="14" name="TextBox 13">
            <a:extLst>
              <a:ext uri="{FF2B5EF4-FFF2-40B4-BE49-F238E27FC236}">
                <a16:creationId xmlns:a16="http://schemas.microsoft.com/office/drawing/2014/main" id="{8AB7918B-EFD1-E341-8389-D40D153E922A}"/>
              </a:ext>
            </a:extLst>
          </p:cNvPr>
          <p:cNvSpPr txBox="1"/>
          <p:nvPr userDrawn="1"/>
        </p:nvSpPr>
        <p:spPr>
          <a:xfrm>
            <a:off x="5669280" y="6289627"/>
            <a:ext cx="6845296"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SECURITY AND FRAUD </a:t>
            </a:r>
            <a:r>
              <a:rPr lang="en-GB" sz="2400" b="0" dirty="0">
                <a:solidFill>
                  <a:schemeClr val="bg1">
                    <a:alpha val="39000"/>
                  </a:schemeClr>
                </a:solidFill>
                <a:latin typeface="Futura" panose="020B0602020204020303" pitchFamily="34" charset="-79"/>
                <a:cs typeface="Futura" panose="020B0602020204020303" pitchFamily="34" charset="-79"/>
              </a:rPr>
              <a:t>ONLINE SECURITY</a:t>
            </a:r>
          </a:p>
        </p:txBody>
      </p:sp>
      <p:sp>
        <p:nvSpPr>
          <p:cNvPr id="7" name="Rectangle 6">
            <a:extLst>
              <a:ext uri="{FF2B5EF4-FFF2-40B4-BE49-F238E27FC236}">
                <a16:creationId xmlns:a16="http://schemas.microsoft.com/office/drawing/2014/main" id="{53A300EA-B72F-1B4D-B76B-1D64C8D38D01}"/>
              </a:ext>
            </a:extLst>
          </p:cNvPr>
          <p:cNvSpPr/>
          <p:nvPr userDrawn="1"/>
        </p:nvSpPr>
        <p:spPr>
          <a:xfrm>
            <a:off x="472049" y="1082213"/>
            <a:ext cx="5301374" cy="4801314"/>
          </a:xfrm>
          <a:prstGeom prst="rect">
            <a:avLst/>
          </a:prstGeom>
        </p:spPr>
        <p:txBody>
          <a:bodyPr wrap="square">
            <a:spAutoFit/>
          </a:bodyPr>
          <a:lstStyle/>
          <a:p>
            <a:r>
              <a:rPr lang="en-GB" dirty="0">
                <a:solidFill>
                  <a:srgbClr val="00303C"/>
                </a:solidFill>
                <a:effectLst/>
                <a:latin typeface="Futura" panose="020B0602020204020303" pitchFamily="34" charset="-79"/>
                <a:cs typeface="Futura" panose="020B0602020204020303" pitchFamily="34" charset="-79"/>
              </a:rPr>
              <a:t>As well as requiring you to enter your password, many websites now also ask a security question as an extra check to verify your identity. Websites often ask you to choose from a standard set of questions, commonly including, “What is your mother’s maiden name?”, “What was the name of the first street you lived on?” or “What was your first pet called?”. When choosing from a given list of security questions, pick the one which would be most difficult for someone else to find out your answer to. </a:t>
            </a:r>
          </a:p>
          <a:p>
            <a:r>
              <a:rPr lang="en-GB" dirty="0">
                <a:solidFill>
                  <a:srgbClr val="00303C"/>
                </a:solidFill>
                <a:effectLst/>
                <a:latin typeface="Futura" panose="020B0602020204020303" pitchFamily="34" charset="-79"/>
                <a:cs typeface="Futura" panose="020B0602020204020303" pitchFamily="34" charset="-79"/>
              </a:rPr>
              <a:t>Some websites will let you set your own question, in which case make sure you set it as something that a fraudster would not be able to guess or work out from information they know about you already or could easily find out.</a:t>
            </a:r>
          </a:p>
          <a:p>
            <a:endParaRPr lang="en-GB" dirty="0">
              <a:effectLst/>
              <a:latin typeface="Futura" panose="020B0602020204020303" pitchFamily="34" charset="-79"/>
              <a:cs typeface="Futura" panose="020B0602020204020303" pitchFamily="34" charset="-79"/>
            </a:endParaRPr>
          </a:p>
        </p:txBody>
      </p:sp>
      <p:sp>
        <p:nvSpPr>
          <p:cNvPr id="8" name="Rectangle 7">
            <a:extLst>
              <a:ext uri="{FF2B5EF4-FFF2-40B4-BE49-F238E27FC236}">
                <a16:creationId xmlns:a16="http://schemas.microsoft.com/office/drawing/2014/main" id="{92701011-542C-4A4D-AA4E-8E4B01C4E8D9}"/>
              </a:ext>
            </a:extLst>
          </p:cNvPr>
          <p:cNvSpPr/>
          <p:nvPr userDrawn="1"/>
        </p:nvSpPr>
        <p:spPr>
          <a:xfrm>
            <a:off x="6096000" y="1082213"/>
            <a:ext cx="5694947" cy="4247317"/>
          </a:xfrm>
          <a:prstGeom prst="rect">
            <a:avLst/>
          </a:prstGeom>
        </p:spPr>
        <p:txBody>
          <a:bodyPr wrap="square">
            <a:spAutoFit/>
          </a:bodyPr>
          <a:lstStyle/>
          <a:p>
            <a:r>
              <a:rPr lang="en-GB" dirty="0">
                <a:solidFill>
                  <a:srgbClr val="00303C"/>
                </a:solidFill>
                <a:effectLst/>
                <a:latin typeface="Futura" panose="020B0602020204020303" pitchFamily="34" charset="-79"/>
                <a:cs typeface="Futura" panose="020B0602020204020303" pitchFamily="34" charset="-79"/>
              </a:rPr>
              <a:t>A good security question will have the following characteristics:</a:t>
            </a:r>
          </a:p>
          <a:p>
            <a:endParaRPr lang="en-GB" dirty="0">
              <a:solidFill>
                <a:srgbClr val="00303C"/>
              </a:solidFill>
              <a:effectLst/>
              <a:latin typeface="Futura" panose="020B0602020204020303" pitchFamily="34" charset="-79"/>
              <a:cs typeface="Futura" panose="020B0602020204020303" pitchFamily="34" charset="-79"/>
            </a:endParaRPr>
          </a:p>
          <a:p>
            <a:pPr marL="285750" indent="-285750">
              <a:buFont typeface="Arial" panose="020B0604020202020204" pitchFamily="34" charset="0"/>
              <a:buChar char="•"/>
            </a:pPr>
            <a:r>
              <a:rPr lang="en-GB" dirty="0">
                <a:solidFill>
                  <a:srgbClr val="00303C"/>
                </a:solidFill>
                <a:effectLst/>
                <a:latin typeface="Futura" panose="020B0602020204020303" pitchFamily="34" charset="-79"/>
                <a:cs typeface="Futura" panose="020B0602020204020303" pitchFamily="34" charset="-79"/>
              </a:rPr>
              <a:t>It will be easy for you to remember, even 5-10 years from now.</a:t>
            </a:r>
          </a:p>
          <a:p>
            <a:pPr marL="285750" indent="-285750">
              <a:buFont typeface="Arial" panose="020B0604020202020204" pitchFamily="34" charset="0"/>
              <a:buChar char="•"/>
            </a:pPr>
            <a:endParaRPr lang="en-GB" dirty="0">
              <a:solidFill>
                <a:srgbClr val="00303C"/>
              </a:solidFill>
              <a:effectLst/>
              <a:latin typeface="Futura" panose="020B0602020204020303" pitchFamily="34" charset="-79"/>
              <a:cs typeface="Futura" panose="020B0602020204020303" pitchFamily="34" charset="-79"/>
            </a:endParaRPr>
          </a:p>
          <a:p>
            <a:pPr marL="285750" indent="-285750">
              <a:buFont typeface="Arial" panose="020B0604020202020204" pitchFamily="34" charset="0"/>
              <a:buChar char="•"/>
            </a:pPr>
            <a:r>
              <a:rPr lang="en-GB" dirty="0">
                <a:solidFill>
                  <a:srgbClr val="00303C"/>
                </a:solidFill>
                <a:effectLst/>
                <a:latin typeface="Futura" panose="020B0602020204020303" pitchFamily="34" charset="-79"/>
                <a:cs typeface="Futura" panose="020B0602020204020303" pitchFamily="34" charset="-79"/>
              </a:rPr>
              <a:t>It will have thousands of possible answers so can’t be guessed, even by friends or family.</a:t>
            </a:r>
          </a:p>
          <a:p>
            <a:pPr marL="285750" indent="-285750">
              <a:buFont typeface="Arial" panose="020B0604020202020204" pitchFamily="34" charset="0"/>
              <a:buChar char="•"/>
            </a:pPr>
            <a:endParaRPr lang="en-GB" dirty="0">
              <a:solidFill>
                <a:srgbClr val="00303C"/>
              </a:solidFill>
              <a:effectLst/>
              <a:latin typeface="Futura" panose="020B0602020204020303" pitchFamily="34" charset="-79"/>
              <a:cs typeface="Futura" panose="020B0602020204020303" pitchFamily="34" charset="-79"/>
            </a:endParaRPr>
          </a:p>
          <a:p>
            <a:pPr marL="285750" indent="-285750">
              <a:buFont typeface="Arial" panose="020B0604020202020204" pitchFamily="34" charset="0"/>
              <a:buChar char="•"/>
            </a:pPr>
            <a:r>
              <a:rPr lang="en-GB" dirty="0">
                <a:solidFill>
                  <a:srgbClr val="00303C"/>
                </a:solidFill>
                <a:effectLst/>
                <a:latin typeface="Futura" panose="020B0602020204020303" pitchFamily="34" charset="-79"/>
                <a:cs typeface="Futura" panose="020B0602020204020303" pitchFamily="34" charset="-79"/>
              </a:rPr>
              <a:t>It’s not a question you would have discussed on social media, so the answer can’t be searched for.</a:t>
            </a:r>
          </a:p>
          <a:p>
            <a:pPr marL="285750" indent="-285750">
              <a:buFont typeface="Arial" panose="020B0604020202020204" pitchFamily="34" charset="0"/>
              <a:buChar char="•"/>
            </a:pPr>
            <a:endParaRPr lang="en-GB" dirty="0">
              <a:solidFill>
                <a:srgbClr val="00303C"/>
              </a:solidFill>
              <a:effectLst/>
              <a:latin typeface="Futura" panose="020B0602020204020303" pitchFamily="34" charset="-79"/>
              <a:cs typeface="Futura" panose="020B0602020204020303" pitchFamily="34" charset="-79"/>
            </a:endParaRPr>
          </a:p>
          <a:p>
            <a:pPr marL="285750" indent="-285750">
              <a:buFont typeface="Arial" panose="020B0604020202020204" pitchFamily="34" charset="0"/>
              <a:buChar char="•"/>
            </a:pPr>
            <a:r>
              <a:rPr lang="en-GB" dirty="0">
                <a:solidFill>
                  <a:srgbClr val="00303C"/>
                </a:solidFill>
                <a:effectLst/>
                <a:latin typeface="Futura" panose="020B0602020204020303" pitchFamily="34" charset="-79"/>
                <a:cs typeface="Futura" panose="020B0602020204020303" pitchFamily="34" charset="-79"/>
              </a:rPr>
              <a:t>Has a simple one or two-word answer. </a:t>
            </a:r>
          </a:p>
          <a:p>
            <a:pPr marL="285750" indent="-285750">
              <a:buFont typeface="Arial" panose="020B0604020202020204" pitchFamily="34" charset="0"/>
              <a:buChar char="•"/>
            </a:pPr>
            <a:endParaRPr lang="en-GB" dirty="0">
              <a:solidFill>
                <a:srgbClr val="00303C"/>
              </a:solidFill>
              <a:effectLst/>
              <a:latin typeface="Futura" panose="020B0602020204020303" pitchFamily="34" charset="-79"/>
              <a:cs typeface="Futura" panose="020B0602020204020303" pitchFamily="34" charset="-79"/>
            </a:endParaRPr>
          </a:p>
          <a:p>
            <a:pPr marL="285750" indent="-285750">
              <a:buFont typeface="Arial" panose="020B0604020202020204" pitchFamily="34" charset="0"/>
              <a:buChar char="•"/>
            </a:pPr>
            <a:r>
              <a:rPr lang="en-GB" dirty="0">
                <a:solidFill>
                  <a:srgbClr val="00303C"/>
                </a:solidFill>
                <a:effectLst/>
                <a:latin typeface="Futura" panose="020B0602020204020303" pitchFamily="34" charset="-79"/>
                <a:cs typeface="Futura" panose="020B0602020204020303" pitchFamily="34" charset="-79"/>
              </a:rPr>
              <a:t>It never changes.</a:t>
            </a:r>
            <a:endParaRPr lang="en-US" dirty="0">
              <a:solidFill>
                <a:srgbClr val="00303C"/>
              </a:solidFill>
            </a:endParaRPr>
          </a:p>
        </p:txBody>
      </p:sp>
    </p:spTree>
    <p:extLst>
      <p:ext uri="{BB962C8B-B14F-4D97-AF65-F5344CB8AC3E}">
        <p14:creationId xmlns:p14="http://schemas.microsoft.com/office/powerpoint/2010/main" val="211812949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00_Title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004597E-9131-9945-9FCF-8711C8B1E9D0}"/>
              </a:ext>
            </a:extLst>
          </p:cNvPr>
          <p:cNvPicPr>
            <a:picLocks noChangeAspect="1"/>
          </p:cNvPicPr>
          <p:nvPr userDrawn="1"/>
        </p:nvPicPr>
        <p:blipFill rotWithShape="1">
          <a:blip r:embed="rId2"/>
          <a:srcRect l="24682" t="6365" r="11298"/>
          <a:stretch/>
        </p:blipFill>
        <p:spPr>
          <a:xfrm>
            <a:off x="5669280" y="1"/>
            <a:ext cx="6522720" cy="6421459"/>
          </a:xfrm>
          <a:prstGeom prst="rect">
            <a:avLst/>
          </a:prstGeom>
        </p:spPr>
      </p:pic>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6/28/2021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20" name="Rectangle 19">
            <a:extLst>
              <a:ext uri="{FF2B5EF4-FFF2-40B4-BE49-F238E27FC236}">
                <a16:creationId xmlns:a16="http://schemas.microsoft.com/office/drawing/2014/main" id="{721AD246-B1AD-024D-BD37-F7710E0B462F}"/>
              </a:ext>
            </a:extLst>
          </p:cNvPr>
          <p:cNvSpPr/>
          <p:nvPr userDrawn="1"/>
        </p:nvSpPr>
        <p:spPr>
          <a:xfrm>
            <a:off x="0" y="6211614"/>
            <a:ext cx="12192000" cy="646386"/>
          </a:xfrm>
          <a:prstGeom prst="rect">
            <a:avLst/>
          </a:prstGeom>
          <a:solidFill>
            <a:srgbClr val="213F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13F85"/>
              </a:solidFill>
            </a:endParaRPr>
          </a:p>
        </p:txBody>
      </p:sp>
      <p:sp>
        <p:nvSpPr>
          <p:cNvPr id="24" name="TextBox 23">
            <a:extLst>
              <a:ext uri="{FF2B5EF4-FFF2-40B4-BE49-F238E27FC236}">
                <a16:creationId xmlns:a16="http://schemas.microsoft.com/office/drawing/2014/main" id="{129E012A-3141-FF47-9F63-8DB083681596}"/>
              </a:ext>
            </a:extLst>
          </p:cNvPr>
          <p:cNvSpPr txBox="1"/>
          <p:nvPr userDrawn="1"/>
        </p:nvSpPr>
        <p:spPr>
          <a:xfrm>
            <a:off x="1079222" y="436540"/>
            <a:ext cx="9663889"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BIOMETRIC VERIFICATION</a:t>
            </a:r>
          </a:p>
        </p:txBody>
      </p:sp>
      <p:cxnSp>
        <p:nvCxnSpPr>
          <p:cNvPr id="25" name="Straight Connector 24">
            <a:extLst>
              <a:ext uri="{FF2B5EF4-FFF2-40B4-BE49-F238E27FC236}">
                <a16:creationId xmlns:a16="http://schemas.microsoft.com/office/drawing/2014/main" id="{0F2B3CB7-B376-CD47-990A-1E054FECCC03}"/>
              </a:ext>
            </a:extLst>
          </p:cNvPr>
          <p:cNvCxnSpPr>
            <a:cxnSpLocks/>
          </p:cNvCxnSpPr>
          <p:nvPr userDrawn="1"/>
        </p:nvCxnSpPr>
        <p:spPr>
          <a:xfrm>
            <a:off x="1186841" y="883411"/>
            <a:ext cx="3818296" cy="0"/>
          </a:xfrm>
          <a:prstGeom prst="line">
            <a:avLst/>
          </a:prstGeom>
          <a:ln>
            <a:solidFill>
              <a:srgbClr val="7D2378"/>
            </a:solidFill>
          </a:ln>
        </p:spPr>
        <p:style>
          <a:lnRef idx="3">
            <a:schemeClr val="accent5"/>
          </a:lnRef>
          <a:fillRef idx="0">
            <a:schemeClr val="accent5"/>
          </a:fillRef>
          <a:effectRef idx="2">
            <a:schemeClr val="accent5"/>
          </a:effectRef>
          <a:fontRef idx="minor">
            <a:schemeClr val="tx1"/>
          </a:fontRef>
        </p:style>
      </p:cxnSp>
      <p:pic>
        <p:nvPicPr>
          <p:cNvPr id="26" name="Picture 25">
            <a:extLst>
              <a:ext uri="{FF2B5EF4-FFF2-40B4-BE49-F238E27FC236}">
                <a16:creationId xmlns:a16="http://schemas.microsoft.com/office/drawing/2014/main" id="{CFEE58F2-6312-364E-B079-78C7E517D34A}"/>
              </a:ext>
            </a:extLst>
          </p:cNvPr>
          <p:cNvPicPr>
            <a:picLocks noChangeAspect="1"/>
          </p:cNvPicPr>
          <p:nvPr userDrawn="1"/>
        </p:nvPicPr>
        <p:blipFill>
          <a:blip r:embed="rId3"/>
          <a:stretch>
            <a:fillRect/>
          </a:stretch>
        </p:blipFill>
        <p:spPr>
          <a:xfrm>
            <a:off x="472049" y="358973"/>
            <a:ext cx="616798" cy="616798"/>
          </a:xfrm>
          <a:prstGeom prst="rect">
            <a:avLst/>
          </a:prstGeom>
        </p:spPr>
      </p:pic>
      <p:sp>
        <p:nvSpPr>
          <p:cNvPr id="14" name="TextBox 13">
            <a:extLst>
              <a:ext uri="{FF2B5EF4-FFF2-40B4-BE49-F238E27FC236}">
                <a16:creationId xmlns:a16="http://schemas.microsoft.com/office/drawing/2014/main" id="{8AB7918B-EFD1-E341-8389-D40D153E922A}"/>
              </a:ext>
            </a:extLst>
          </p:cNvPr>
          <p:cNvSpPr txBox="1"/>
          <p:nvPr userDrawn="1"/>
        </p:nvSpPr>
        <p:spPr>
          <a:xfrm>
            <a:off x="5669280" y="6289627"/>
            <a:ext cx="6845296"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SECURITY AND FRAUD </a:t>
            </a:r>
            <a:r>
              <a:rPr lang="en-GB" sz="2400" b="0" dirty="0">
                <a:solidFill>
                  <a:schemeClr val="bg1">
                    <a:alpha val="39000"/>
                  </a:schemeClr>
                </a:solidFill>
                <a:latin typeface="Futura" panose="020B0602020204020303" pitchFamily="34" charset="-79"/>
                <a:cs typeface="Futura" panose="020B0602020204020303" pitchFamily="34" charset="-79"/>
              </a:rPr>
              <a:t>ONLINE SECURITY</a:t>
            </a:r>
          </a:p>
        </p:txBody>
      </p:sp>
      <p:sp>
        <p:nvSpPr>
          <p:cNvPr id="2" name="Rectangle 1">
            <a:extLst>
              <a:ext uri="{FF2B5EF4-FFF2-40B4-BE49-F238E27FC236}">
                <a16:creationId xmlns:a16="http://schemas.microsoft.com/office/drawing/2014/main" id="{D15BC561-F00E-BB4C-B8CC-1E2FE7B4468D}"/>
              </a:ext>
            </a:extLst>
          </p:cNvPr>
          <p:cNvSpPr/>
          <p:nvPr userDrawn="1"/>
        </p:nvSpPr>
        <p:spPr>
          <a:xfrm>
            <a:off x="472049" y="1120507"/>
            <a:ext cx="4975850" cy="3416320"/>
          </a:xfrm>
          <a:prstGeom prst="rect">
            <a:avLst/>
          </a:prstGeom>
        </p:spPr>
        <p:txBody>
          <a:bodyPr wrap="square">
            <a:spAutoFit/>
          </a:bodyPr>
          <a:lstStyle/>
          <a:p>
            <a:r>
              <a:rPr lang="en-GB" dirty="0">
                <a:solidFill>
                  <a:srgbClr val="00303C"/>
                </a:solidFill>
                <a:effectLst/>
                <a:latin typeface="Futura" panose="020B0602020204020303" pitchFamily="34" charset="-79"/>
                <a:cs typeface="Futura" panose="020B0602020204020303" pitchFamily="34" charset="-79"/>
              </a:rPr>
              <a:t>Biometric verification is a way of verifying someone’s identity by recognising one or more distinguishing and unique biological features, including fingerprints, hand geometry, earlobe geometry, retina and iris patterns, and voice waves.</a:t>
            </a:r>
          </a:p>
          <a:p>
            <a:endParaRPr lang="en-GB" dirty="0">
              <a:solidFill>
                <a:srgbClr val="00303C"/>
              </a:solidFill>
              <a:effectLst/>
              <a:latin typeface="Futura" panose="020B0602020204020303" pitchFamily="34" charset="-79"/>
              <a:cs typeface="Futura" panose="020B0602020204020303" pitchFamily="34" charset="-79"/>
            </a:endParaRPr>
          </a:p>
          <a:p>
            <a:r>
              <a:rPr lang="en-GB" dirty="0">
                <a:solidFill>
                  <a:srgbClr val="00303C"/>
                </a:solidFill>
                <a:effectLst/>
                <a:latin typeface="Futura" panose="020B0602020204020303" pitchFamily="34" charset="-79"/>
                <a:cs typeface="Futura" panose="020B0602020204020303" pitchFamily="34" charset="-79"/>
              </a:rPr>
              <a:t>This technology is still being developed but many mobile phones and computers now use fingerprints, iris patterns, and voice recognition in order to control access to the device and specific apps.</a:t>
            </a:r>
          </a:p>
        </p:txBody>
      </p:sp>
    </p:spTree>
    <p:extLst>
      <p:ext uri="{BB962C8B-B14F-4D97-AF65-F5344CB8AC3E}">
        <p14:creationId xmlns:p14="http://schemas.microsoft.com/office/powerpoint/2010/main" val="66989245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02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6/28/2021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20" name="Rectangle 19">
            <a:extLst>
              <a:ext uri="{FF2B5EF4-FFF2-40B4-BE49-F238E27FC236}">
                <a16:creationId xmlns:a16="http://schemas.microsoft.com/office/drawing/2014/main" id="{721AD246-B1AD-024D-BD37-F7710E0B462F}"/>
              </a:ext>
            </a:extLst>
          </p:cNvPr>
          <p:cNvSpPr/>
          <p:nvPr userDrawn="1"/>
        </p:nvSpPr>
        <p:spPr>
          <a:xfrm>
            <a:off x="0" y="6211614"/>
            <a:ext cx="12192000" cy="646386"/>
          </a:xfrm>
          <a:prstGeom prst="rect">
            <a:avLst/>
          </a:prstGeom>
          <a:solidFill>
            <a:srgbClr val="213F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13F85"/>
              </a:solidFill>
            </a:endParaRPr>
          </a:p>
        </p:txBody>
      </p:sp>
      <p:sp>
        <p:nvSpPr>
          <p:cNvPr id="24" name="TextBox 23">
            <a:extLst>
              <a:ext uri="{FF2B5EF4-FFF2-40B4-BE49-F238E27FC236}">
                <a16:creationId xmlns:a16="http://schemas.microsoft.com/office/drawing/2014/main" id="{129E012A-3141-FF47-9F63-8DB083681596}"/>
              </a:ext>
            </a:extLst>
          </p:cNvPr>
          <p:cNvSpPr txBox="1"/>
          <p:nvPr userDrawn="1"/>
        </p:nvSpPr>
        <p:spPr>
          <a:xfrm>
            <a:off x="1079222" y="436540"/>
            <a:ext cx="9663889"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TWO-FACTOR AUTHENTICATION</a:t>
            </a:r>
          </a:p>
        </p:txBody>
      </p:sp>
      <p:cxnSp>
        <p:nvCxnSpPr>
          <p:cNvPr id="25" name="Straight Connector 24">
            <a:extLst>
              <a:ext uri="{FF2B5EF4-FFF2-40B4-BE49-F238E27FC236}">
                <a16:creationId xmlns:a16="http://schemas.microsoft.com/office/drawing/2014/main" id="{0F2B3CB7-B376-CD47-990A-1E054FECCC03}"/>
              </a:ext>
            </a:extLst>
          </p:cNvPr>
          <p:cNvCxnSpPr>
            <a:cxnSpLocks/>
            <a:endCxn id="24" idx="2"/>
          </p:cNvCxnSpPr>
          <p:nvPr userDrawn="1"/>
        </p:nvCxnSpPr>
        <p:spPr>
          <a:xfrm>
            <a:off x="1186841" y="883411"/>
            <a:ext cx="4724326" cy="14794"/>
          </a:xfrm>
          <a:prstGeom prst="line">
            <a:avLst/>
          </a:prstGeom>
          <a:ln>
            <a:solidFill>
              <a:srgbClr val="7D2378"/>
            </a:solidFill>
          </a:ln>
        </p:spPr>
        <p:style>
          <a:lnRef idx="3">
            <a:schemeClr val="accent5"/>
          </a:lnRef>
          <a:fillRef idx="0">
            <a:schemeClr val="accent5"/>
          </a:fillRef>
          <a:effectRef idx="2">
            <a:schemeClr val="accent5"/>
          </a:effectRef>
          <a:fontRef idx="minor">
            <a:schemeClr val="tx1"/>
          </a:fontRef>
        </p:style>
      </p:cxnSp>
      <p:pic>
        <p:nvPicPr>
          <p:cNvPr id="26" name="Picture 25">
            <a:extLst>
              <a:ext uri="{FF2B5EF4-FFF2-40B4-BE49-F238E27FC236}">
                <a16:creationId xmlns:a16="http://schemas.microsoft.com/office/drawing/2014/main" id="{CFEE58F2-6312-364E-B079-78C7E517D34A}"/>
              </a:ext>
            </a:extLst>
          </p:cNvPr>
          <p:cNvPicPr>
            <a:picLocks noChangeAspect="1"/>
          </p:cNvPicPr>
          <p:nvPr userDrawn="1"/>
        </p:nvPicPr>
        <p:blipFill>
          <a:blip r:embed="rId2"/>
          <a:stretch>
            <a:fillRect/>
          </a:stretch>
        </p:blipFill>
        <p:spPr>
          <a:xfrm>
            <a:off x="472049" y="358973"/>
            <a:ext cx="616798" cy="616798"/>
          </a:xfrm>
          <a:prstGeom prst="rect">
            <a:avLst/>
          </a:prstGeom>
        </p:spPr>
      </p:pic>
      <p:sp>
        <p:nvSpPr>
          <p:cNvPr id="14" name="TextBox 13">
            <a:extLst>
              <a:ext uri="{FF2B5EF4-FFF2-40B4-BE49-F238E27FC236}">
                <a16:creationId xmlns:a16="http://schemas.microsoft.com/office/drawing/2014/main" id="{8AB7918B-EFD1-E341-8389-D40D153E922A}"/>
              </a:ext>
            </a:extLst>
          </p:cNvPr>
          <p:cNvSpPr txBox="1"/>
          <p:nvPr userDrawn="1"/>
        </p:nvSpPr>
        <p:spPr>
          <a:xfrm>
            <a:off x="5669280" y="6289627"/>
            <a:ext cx="6845296"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SECURITY AND FRAUD </a:t>
            </a:r>
            <a:r>
              <a:rPr lang="en-GB" sz="2400" b="0" dirty="0">
                <a:solidFill>
                  <a:schemeClr val="bg1">
                    <a:alpha val="39000"/>
                  </a:schemeClr>
                </a:solidFill>
                <a:latin typeface="Futura" panose="020B0602020204020303" pitchFamily="34" charset="-79"/>
                <a:cs typeface="Futura" panose="020B0602020204020303" pitchFamily="34" charset="-79"/>
              </a:rPr>
              <a:t>ONLINE SECURITY</a:t>
            </a:r>
          </a:p>
        </p:txBody>
      </p:sp>
      <p:sp>
        <p:nvSpPr>
          <p:cNvPr id="7" name="Rectangle 6">
            <a:extLst>
              <a:ext uri="{FF2B5EF4-FFF2-40B4-BE49-F238E27FC236}">
                <a16:creationId xmlns:a16="http://schemas.microsoft.com/office/drawing/2014/main" id="{671D7BEA-BE9F-FD42-A9E0-ED4C01CD6280}"/>
              </a:ext>
            </a:extLst>
          </p:cNvPr>
          <p:cNvSpPr/>
          <p:nvPr userDrawn="1"/>
        </p:nvSpPr>
        <p:spPr>
          <a:xfrm>
            <a:off x="472049" y="1120507"/>
            <a:ext cx="5524490" cy="4524315"/>
          </a:xfrm>
          <a:prstGeom prst="rect">
            <a:avLst/>
          </a:prstGeom>
        </p:spPr>
        <p:txBody>
          <a:bodyPr wrap="square">
            <a:spAutoFit/>
          </a:bodyPr>
          <a:lstStyle/>
          <a:p>
            <a:r>
              <a:rPr lang="en-GB" dirty="0">
                <a:solidFill>
                  <a:srgbClr val="00303C"/>
                </a:solidFill>
                <a:effectLst/>
                <a:latin typeface="Futura" panose="020B0602020204020303" pitchFamily="34" charset="-79"/>
                <a:cs typeface="Futura" panose="020B0602020204020303" pitchFamily="34" charset="-79"/>
              </a:rPr>
              <a:t>Many websites now add an extra layer of security </a:t>
            </a:r>
            <a:br>
              <a:rPr lang="en-GB" dirty="0">
                <a:solidFill>
                  <a:srgbClr val="00303C"/>
                </a:solidFill>
                <a:effectLst/>
                <a:latin typeface="Futura" panose="020B0602020204020303" pitchFamily="34" charset="-79"/>
                <a:cs typeface="Futura" panose="020B0602020204020303" pitchFamily="34" charset="-79"/>
              </a:rPr>
            </a:br>
            <a:r>
              <a:rPr lang="en-GB" dirty="0">
                <a:solidFill>
                  <a:srgbClr val="00303C"/>
                </a:solidFill>
                <a:effectLst/>
                <a:latin typeface="Futura" panose="020B0602020204020303" pitchFamily="34" charset="-79"/>
                <a:cs typeface="Futura" panose="020B0602020204020303" pitchFamily="34" charset="-79"/>
              </a:rPr>
              <a:t>in order to confirm the user’s identity. They will ask </a:t>
            </a:r>
            <a:br>
              <a:rPr lang="en-GB" dirty="0">
                <a:solidFill>
                  <a:srgbClr val="00303C"/>
                </a:solidFill>
                <a:effectLst/>
                <a:latin typeface="Futura" panose="020B0602020204020303" pitchFamily="34" charset="-79"/>
                <a:cs typeface="Futura" panose="020B0602020204020303" pitchFamily="34" charset="-79"/>
              </a:rPr>
            </a:br>
            <a:r>
              <a:rPr lang="en-GB" dirty="0">
                <a:solidFill>
                  <a:srgbClr val="00303C"/>
                </a:solidFill>
                <a:effectLst/>
                <a:latin typeface="Futura" panose="020B0602020204020303" pitchFamily="34" charset="-79"/>
                <a:cs typeface="Futura" panose="020B0602020204020303" pitchFamily="34" charset="-79"/>
              </a:rPr>
              <a:t>for your username and password as normal, but on top of that they might text a verification code to your mobile phone, send an email with a code or web link or, often in the case of online banking, provide you with a physical security device like a card reader which uses your card details and PIN to randomly generate a unique passcode to authorise log in and certain transactions. </a:t>
            </a:r>
          </a:p>
          <a:p>
            <a:endParaRPr lang="en-GB" dirty="0">
              <a:solidFill>
                <a:srgbClr val="00303C"/>
              </a:solidFill>
              <a:effectLst/>
              <a:latin typeface="Futura" panose="020B0602020204020303" pitchFamily="34" charset="-79"/>
              <a:cs typeface="Futura" panose="020B0602020204020303" pitchFamily="34" charset="-79"/>
            </a:endParaRPr>
          </a:p>
          <a:p>
            <a:r>
              <a:rPr lang="en-GB" dirty="0">
                <a:solidFill>
                  <a:srgbClr val="00303C"/>
                </a:solidFill>
                <a:effectLst/>
                <a:latin typeface="Futura" panose="020B0602020204020303" pitchFamily="34" charset="-79"/>
                <a:cs typeface="Futura" panose="020B0602020204020303" pitchFamily="34" charset="-79"/>
              </a:rPr>
              <a:t>By asking for two (or more) forms of verification, it makes it harder for fraudsters to gain access to your devices and online accounts, because knowing the password alone is not enough to pass the authentication check.</a:t>
            </a:r>
          </a:p>
        </p:txBody>
      </p:sp>
      <p:sp>
        <p:nvSpPr>
          <p:cNvPr id="15" name="TextBox 14">
            <a:extLst>
              <a:ext uri="{FF2B5EF4-FFF2-40B4-BE49-F238E27FC236}">
                <a16:creationId xmlns:a16="http://schemas.microsoft.com/office/drawing/2014/main" id="{477D55D1-27AA-2842-B9A2-7422ADBAC7C8}"/>
              </a:ext>
            </a:extLst>
          </p:cNvPr>
          <p:cNvSpPr txBox="1"/>
          <p:nvPr userDrawn="1"/>
        </p:nvSpPr>
        <p:spPr>
          <a:xfrm>
            <a:off x="7054905" y="436540"/>
            <a:ext cx="9663889" cy="830997"/>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WHAT SHOULD YOU DO IF </a:t>
            </a:r>
          </a:p>
          <a:p>
            <a:r>
              <a:rPr lang="en-US" sz="2400" dirty="0">
                <a:solidFill>
                  <a:srgbClr val="00303C"/>
                </a:solidFill>
                <a:latin typeface="Futura Medium" panose="020B0602020204020303" pitchFamily="34" charset="-79"/>
                <a:cs typeface="Futura Medium" panose="020B0602020204020303" pitchFamily="34" charset="-79"/>
              </a:rPr>
              <a:t>YOUR IDENTITY IS STOLEN?</a:t>
            </a:r>
          </a:p>
        </p:txBody>
      </p:sp>
      <p:cxnSp>
        <p:nvCxnSpPr>
          <p:cNvPr id="16" name="Straight Connector 15">
            <a:extLst>
              <a:ext uri="{FF2B5EF4-FFF2-40B4-BE49-F238E27FC236}">
                <a16:creationId xmlns:a16="http://schemas.microsoft.com/office/drawing/2014/main" id="{40C58E9F-2268-ED4A-9DD9-284CBA77D59E}"/>
              </a:ext>
            </a:extLst>
          </p:cNvPr>
          <p:cNvCxnSpPr>
            <a:cxnSpLocks/>
          </p:cNvCxnSpPr>
          <p:nvPr userDrawn="1"/>
        </p:nvCxnSpPr>
        <p:spPr>
          <a:xfrm>
            <a:off x="7190072" y="1267537"/>
            <a:ext cx="3984859" cy="0"/>
          </a:xfrm>
          <a:prstGeom prst="line">
            <a:avLst/>
          </a:prstGeom>
          <a:ln>
            <a:solidFill>
              <a:srgbClr val="7D2378"/>
            </a:solidFill>
          </a:ln>
        </p:spPr>
        <p:style>
          <a:lnRef idx="3">
            <a:schemeClr val="accent5"/>
          </a:lnRef>
          <a:fillRef idx="0">
            <a:schemeClr val="accent5"/>
          </a:fillRef>
          <a:effectRef idx="2">
            <a:schemeClr val="accent5"/>
          </a:effectRef>
          <a:fontRef idx="minor">
            <a:schemeClr val="tx1"/>
          </a:fontRef>
        </p:style>
      </p:cxnSp>
      <p:pic>
        <p:nvPicPr>
          <p:cNvPr id="17" name="Picture 16">
            <a:extLst>
              <a:ext uri="{FF2B5EF4-FFF2-40B4-BE49-F238E27FC236}">
                <a16:creationId xmlns:a16="http://schemas.microsoft.com/office/drawing/2014/main" id="{3B5D2D00-D7EB-1A42-A256-3705FF408A4D}"/>
              </a:ext>
            </a:extLst>
          </p:cNvPr>
          <p:cNvPicPr>
            <a:picLocks noChangeAspect="1"/>
          </p:cNvPicPr>
          <p:nvPr userDrawn="1"/>
        </p:nvPicPr>
        <p:blipFill>
          <a:blip r:embed="rId2"/>
          <a:stretch>
            <a:fillRect/>
          </a:stretch>
        </p:blipFill>
        <p:spPr>
          <a:xfrm>
            <a:off x="6447732" y="358973"/>
            <a:ext cx="616798" cy="616798"/>
          </a:xfrm>
          <a:prstGeom prst="rect">
            <a:avLst/>
          </a:prstGeom>
        </p:spPr>
      </p:pic>
      <p:sp>
        <p:nvSpPr>
          <p:cNvPr id="11" name="Rectangle 10">
            <a:extLst>
              <a:ext uri="{FF2B5EF4-FFF2-40B4-BE49-F238E27FC236}">
                <a16:creationId xmlns:a16="http://schemas.microsoft.com/office/drawing/2014/main" id="{104B886D-65F6-F741-BADF-CFC0D9CB7452}"/>
              </a:ext>
            </a:extLst>
          </p:cNvPr>
          <p:cNvSpPr/>
          <p:nvPr userDrawn="1"/>
        </p:nvSpPr>
        <p:spPr>
          <a:xfrm>
            <a:off x="6447732" y="1495667"/>
            <a:ext cx="5272219" cy="4247317"/>
          </a:xfrm>
          <a:prstGeom prst="rect">
            <a:avLst/>
          </a:prstGeom>
        </p:spPr>
        <p:txBody>
          <a:bodyPr wrap="square">
            <a:spAutoFit/>
          </a:bodyPr>
          <a:lstStyle/>
          <a:p>
            <a:r>
              <a:rPr lang="en-GB" dirty="0">
                <a:solidFill>
                  <a:srgbClr val="00303C"/>
                </a:solidFill>
                <a:effectLst/>
                <a:latin typeface="Futura" panose="020B0602020204020303" pitchFamily="34" charset="-79"/>
                <a:cs typeface="Futura" panose="020B0602020204020303" pitchFamily="34" charset="-79"/>
              </a:rPr>
              <a:t>The first thing to do is ACT FAST if you think you </a:t>
            </a:r>
            <a:br>
              <a:rPr lang="en-GB" dirty="0">
                <a:solidFill>
                  <a:srgbClr val="00303C"/>
                </a:solidFill>
                <a:effectLst/>
                <a:latin typeface="Futura" panose="020B0602020204020303" pitchFamily="34" charset="-79"/>
                <a:cs typeface="Futura" panose="020B0602020204020303" pitchFamily="34" charset="-79"/>
              </a:rPr>
            </a:br>
            <a:r>
              <a:rPr lang="en-GB" dirty="0">
                <a:solidFill>
                  <a:srgbClr val="00303C"/>
                </a:solidFill>
                <a:effectLst/>
                <a:latin typeface="Futura" panose="020B0602020204020303" pitchFamily="34" charset="-79"/>
                <a:cs typeface="Futura" panose="020B0602020204020303" pitchFamily="34" charset="-79"/>
              </a:rPr>
              <a:t>have been a victim of identity theft. Contact your bank or credit card company and alert them to your suspicions. Their contact details can usually be found on the back of your debit/credit card or on any communications you have received from them such as monthly statements.  </a:t>
            </a:r>
          </a:p>
          <a:p>
            <a:endParaRPr lang="en-GB" dirty="0">
              <a:solidFill>
                <a:srgbClr val="00303C"/>
              </a:solidFill>
              <a:effectLst/>
              <a:latin typeface="Futura" panose="020B0602020204020303" pitchFamily="34" charset="-79"/>
              <a:cs typeface="Futura" panose="020B0602020204020303" pitchFamily="34" charset="-79"/>
            </a:endParaRPr>
          </a:p>
          <a:p>
            <a:r>
              <a:rPr lang="en-GB" dirty="0">
                <a:solidFill>
                  <a:srgbClr val="00303C"/>
                </a:solidFill>
                <a:effectLst/>
                <a:latin typeface="Futura" panose="020B0602020204020303" pitchFamily="34" charset="-79"/>
                <a:cs typeface="Futura" panose="020B0602020204020303" pitchFamily="34" charset="-79"/>
              </a:rPr>
              <a:t>If you have fallen victim to identity fraud you should contact Action Fraud who will advise you on what to do. If you receive some communication which makes you think you have (e.g. mail that seems suspicious or implies you have an account with the sender which you don’t), don’t ignore it. </a:t>
            </a:r>
          </a:p>
        </p:txBody>
      </p:sp>
    </p:spTree>
    <p:extLst>
      <p:ext uri="{BB962C8B-B14F-4D97-AF65-F5344CB8AC3E}">
        <p14:creationId xmlns:p14="http://schemas.microsoft.com/office/powerpoint/2010/main" val="323017113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03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6/28/2021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20" name="Rectangle 19">
            <a:extLst>
              <a:ext uri="{FF2B5EF4-FFF2-40B4-BE49-F238E27FC236}">
                <a16:creationId xmlns:a16="http://schemas.microsoft.com/office/drawing/2014/main" id="{721AD246-B1AD-024D-BD37-F7710E0B462F}"/>
              </a:ext>
            </a:extLst>
          </p:cNvPr>
          <p:cNvSpPr/>
          <p:nvPr userDrawn="1"/>
        </p:nvSpPr>
        <p:spPr>
          <a:xfrm>
            <a:off x="0" y="6211614"/>
            <a:ext cx="12192000" cy="646386"/>
          </a:xfrm>
          <a:prstGeom prst="rect">
            <a:avLst/>
          </a:prstGeom>
          <a:solidFill>
            <a:srgbClr val="213F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13F85"/>
              </a:solidFill>
            </a:endParaRPr>
          </a:p>
        </p:txBody>
      </p:sp>
      <p:sp>
        <p:nvSpPr>
          <p:cNvPr id="14" name="TextBox 13">
            <a:extLst>
              <a:ext uri="{FF2B5EF4-FFF2-40B4-BE49-F238E27FC236}">
                <a16:creationId xmlns:a16="http://schemas.microsoft.com/office/drawing/2014/main" id="{8AB7918B-EFD1-E341-8389-D40D153E922A}"/>
              </a:ext>
            </a:extLst>
          </p:cNvPr>
          <p:cNvSpPr txBox="1"/>
          <p:nvPr userDrawn="1"/>
        </p:nvSpPr>
        <p:spPr>
          <a:xfrm>
            <a:off x="5669280" y="6289627"/>
            <a:ext cx="6845296"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SECURITY AND FRAUD </a:t>
            </a:r>
            <a:r>
              <a:rPr lang="en-GB" sz="2400" b="0" dirty="0">
                <a:solidFill>
                  <a:schemeClr val="bg1">
                    <a:alpha val="39000"/>
                  </a:schemeClr>
                </a:solidFill>
                <a:latin typeface="Futura" panose="020B0602020204020303" pitchFamily="34" charset="-79"/>
                <a:cs typeface="Futura" panose="020B0602020204020303" pitchFamily="34" charset="-79"/>
              </a:rPr>
              <a:t>ONLINE SECURITY</a:t>
            </a:r>
          </a:p>
        </p:txBody>
      </p:sp>
      <p:sp>
        <p:nvSpPr>
          <p:cNvPr id="2" name="Rectangle 1">
            <a:extLst>
              <a:ext uri="{FF2B5EF4-FFF2-40B4-BE49-F238E27FC236}">
                <a16:creationId xmlns:a16="http://schemas.microsoft.com/office/drawing/2014/main" id="{4BA9F350-5FAF-8C44-9974-95AB499CDD4E}"/>
              </a:ext>
            </a:extLst>
          </p:cNvPr>
          <p:cNvSpPr/>
          <p:nvPr userDrawn="1"/>
        </p:nvSpPr>
        <p:spPr>
          <a:xfrm>
            <a:off x="533400" y="414460"/>
            <a:ext cx="5424638" cy="5632311"/>
          </a:xfrm>
          <a:prstGeom prst="rect">
            <a:avLst/>
          </a:prstGeom>
        </p:spPr>
        <p:txBody>
          <a:bodyPr wrap="square">
            <a:spAutoFit/>
          </a:bodyPr>
          <a:lstStyle/>
          <a:p>
            <a:r>
              <a:rPr lang="en-GB" dirty="0">
                <a:solidFill>
                  <a:srgbClr val="00303C"/>
                </a:solidFill>
                <a:effectLst/>
                <a:latin typeface="Futura" panose="020B0602020204020303" pitchFamily="34" charset="-79"/>
                <a:cs typeface="Futura" panose="020B0602020204020303" pitchFamily="34" charset="-79"/>
              </a:rPr>
              <a:t>You can also contact Action Fraud for advice if you believe that someone has stolen your identity. </a:t>
            </a:r>
          </a:p>
          <a:p>
            <a:endParaRPr lang="en-GB" dirty="0">
              <a:solidFill>
                <a:srgbClr val="00303C"/>
              </a:solidFill>
              <a:effectLst/>
              <a:latin typeface="Futura" panose="020B0602020204020303" pitchFamily="34" charset="-79"/>
              <a:cs typeface="Futura" panose="020B0602020204020303" pitchFamily="34" charset="-79"/>
            </a:endParaRPr>
          </a:p>
          <a:p>
            <a:r>
              <a:rPr lang="en-GB" dirty="0">
                <a:solidFill>
                  <a:srgbClr val="00303C"/>
                </a:solidFill>
                <a:effectLst/>
                <a:latin typeface="Futura" panose="020B0602020204020303" pitchFamily="34" charset="-79"/>
                <a:cs typeface="Futura" panose="020B0602020204020303" pitchFamily="34" charset="-79"/>
              </a:rPr>
              <a:t>If you are over 18 you can get a copy of your credit report, which is one of the first places you can spot if someone is misusing your personal information, even before you have suffered a financial loss. Review every entry on your credit report and if you see an account or even a credit search from a company that you do not recognise, notify the credit reference agency.</a:t>
            </a:r>
          </a:p>
          <a:p>
            <a:endParaRPr lang="en-GB" dirty="0">
              <a:solidFill>
                <a:srgbClr val="00303C"/>
              </a:solidFill>
              <a:effectLst/>
              <a:latin typeface="Futura" panose="020B0602020204020303" pitchFamily="34" charset="-79"/>
              <a:cs typeface="Futura" panose="020B0602020204020303" pitchFamily="34" charset="-79"/>
            </a:endParaRPr>
          </a:p>
          <a:p>
            <a:r>
              <a:rPr lang="en-GB" dirty="0">
                <a:solidFill>
                  <a:srgbClr val="00303C"/>
                </a:solidFill>
                <a:effectLst/>
                <a:latin typeface="Futura" panose="020B0602020204020303" pitchFamily="34" charset="-79"/>
                <a:cs typeface="Futura" panose="020B0602020204020303" pitchFamily="34" charset="-79"/>
              </a:rPr>
              <a:t>You may need to contact all the financial organisations that you deal with, if the fraudster has reached them. They may be able to help you get your money back and, if they haven’t been affected, they may be able to put security measures in place to stop any fraud or theft from any accounts you hold with them. </a:t>
            </a:r>
          </a:p>
          <a:p>
            <a:endParaRPr lang="en-GB" dirty="0">
              <a:effectLst/>
              <a:latin typeface="Futura" panose="020B0602020204020303" pitchFamily="34" charset="-79"/>
              <a:cs typeface="Futura" panose="020B0602020204020303" pitchFamily="34" charset="-79"/>
            </a:endParaRPr>
          </a:p>
        </p:txBody>
      </p:sp>
      <p:sp>
        <p:nvSpPr>
          <p:cNvPr id="3" name="Rectangle 2">
            <a:extLst>
              <a:ext uri="{FF2B5EF4-FFF2-40B4-BE49-F238E27FC236}">
                <a16:creationId xmlns:a16="http://schemas.microsoft.com/office/drawing/2014/main" id="{C58B2C43-D0E4-AB41-8F27-D7887DED0C03}"/>
              </a:ext>
            </a:extLst>
          </p:cNvPr>
          <p:cNvSpPr/>
          <p:nvPr userDrawn="1"/>
        </p:nvSpPr>
        <p:spPr>
          <a:xfrm>
            <a:off x="6233964" y="414460"/>
            <a:ext cx="5200849" cy="1200329"/>
          </a:xfrm>
          <a:prstGeom prst="rect">
            <a:avLst/>
          </a:prstGeom>
        </p:spPr>
        <p:txBody>
          <a:bodyPr wrap="square">
            <a:spAutoFit/>
          </a:bodyPr>
          <a:lstStyle/>
          <a:p>
            <a:r>
              <a:rPr lang="en-GB" dirty="0">
                <a:solidFill>
                  <a:srgbClr val="00303C"/>
                </a:solidFill>
                <a:effectLst/>
                <a:latin typeface="Futura" panose="020B0602020204020303" pitchFamily="34" charset="-79"/>
                <a:cs typeface="Futura" panose="020B0602020204020303" pitchFamily="34" charset="-79"/>
              </a:rPr>
              <a:t>If you have information about those who are committing identity crime you can tell the independent charity </a:t>
            </a:r>
            <a:r>
              <a:rPr lang="en-GB" dirty="0" err="1">
                <a:solidFill>
                  <a:srgbClr val="00303C"/>
                </a:solidFill>
                <a:effectLst/>
                <a:latin typeface="Futura" panose="020B0602020204020303" pitchFamily="34" charset="-79"/>
                <a:cs typeface="Futura" panose="020B0602020204020303" pitchFamily="34" charset="-79"/>
              </a:rPr>
              <a:t>Crimestoppers</a:t>
            </a:r>
            <a:r>
              <a:rPr lang="en-GB" dirty="0">
                <a:solidFill>
                  <a:srgbClr val="00303C"/>
                </a:solidFill>
                <a:effectLst/>
                <a:latin typeface="Futura" panose="020B0602020204020303" pitchFamily="34" charset="-79"/>
                <a:cs typeface="Futura" panose="020B0602020204020303" pitchFamily="34" charset="-79"/>
              </a:rPr>
              <a:t>, which you can do anonymously. </a:t>
            </a:r>
          </a:p>
        </p:txBody>
      </p:sp>
    </p:spTree>
    <p:extLst>
      <p:ext uri="{BB962C8B-B14F-4D97-AF65-F5344CB8AC3E}">
        <p14:creationId xmlns:p14="http://schemas.microsoft.com/office/powerpoint/2010/main" val="403374085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04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6/28/2021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20" name="Rectangle 19">
            <a:extLst>
              <a:ext uri="{FF2B5EF4-FFF2-40B4-BE49-F238E27FC236}">
                <a16:creationId xmlns:a16="http://schemas.microsoft.com/office/drawing/2014/main" id="{721AD246-B1AD-024D-BD37-F7710E0B462F}"/>
              </a:ext>
            </a:extLst>
          </p:cNvPr>
          <p:cNvSpPr/>
          <p:nvPr userDrawn="1"/>
        </p:nvSpPr>
        <p:spPr>
          <a:xfrm>
            <a:off x="0" y="6211614"/>
            <a:ext cx="12192000" cy="646386"/>
          </a:xfrm>
          <a:prstGeom prst="rect">
            <a:avLst/>
          </a:prstGeom>
          <a:solidFill>
            <a:srgbClr val="213F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13F85"/>
              </a:solidFill>
            </a:endParaRPr>
          </a:p>
        </p:txBody>
      </p:sp>
      <p:sp>
        <p:nvSpPr>
          <p:cNvPr id="24" name="TextBox 23">
            <a:extLst>
              <a:ext uri="{FF2B5EF4-FFF2-40B4-BE49-F238E27FC236}">
                <a16:creationId xmlns:a16="http://schemas.microsoft.com/office/drawing/2014/main" id="{129E012A-3141-FF47-9F63-8DB083681596}"/>
              </a:ext>
            </a:extLst>
          </p:cNvPr>
          <p:cNvSpPr txBox="1"/>
          <p:nvPr userDrawn="1"/>
        </p:nvSpPr>
        <p:spPr>
          <a:xfrm>
            <a:off x="1079222" y="436540"/>
            <a:ext cx="9663889"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HELP AVAILABLE IF YOU ARE A VICTIM OF IDENTITY THEFT</a:t>
            </a:r>
          </a:p>
        </p:txBody>
      </p:sp>
      <p:cxnSp>
        <p:nvCxnSpPr>
          <p:cNvPr id="25" name="Straight Connector 24">
            <a:extLst>
              <a:ext uri="{FF2B5EF4-FFF2-40B4-BE49-F238E27FC236}">
                <a16:creationId xmlns:a16="http://schemas.microsoft.com/office/drawing/2014/main" id="{0F2B3CB7-B376-CD47-990A-1E054FECCC03}"/>
              </a:ext>
            </a:extLst>
          </p:cNvPr>
          <p:cNvCxnSpPr>
            <a:cxnSpLocks/>
          </p:cNvCxnSpPr>
          <p:nvPr userDrawn="1"/>
        </p:nvCxnSpPr>
        <p:spPr>
          <a:xfrm>
            <a:off x="1186841" y="883411"/>
            <a:ext cx="8438422" cy="0"/>
          </a:xfrm>
          <a:prstGeom prst="line">
            <a:avLst/>
          </a:prstGeom>
          <a:ln>
            <a:solidFill>
              <a:srgbClr val="7D2378"/>
            </a:solidFill>
          </a:ln>
        </p:spPr>
        <p:style>
          <a:lnRef idx="3">
            <a:schemeClr val="accent5"/>
          </a:lnRef>
          <a:fillRef idx="0">
            <a:schemeClr val="accent5"/>
          </a:fillRef>
          <a:effectRef idx="2">
            <a:schemeClr val="accent5"/>
          </a:effectRef>
          <a:fontRef idx="minor">
            <a:schemeClr val="tx1"/>
          </a:fontRef>
        </p:style>
      </p:cxnSp>
      <p:pic>
        <p:nvPicPr>
          <p:cNvPr id="26" name="Picture 25">
            <a:extLst>
              <a:ext uri="{FF2B5EF4-FFF2-40B4-BE49-F238E27FC236}">
                <a16:creationId xmlns:a16="http://schemas.microsoft.com/office/drawing/2014/main" id="{CFEE58F2-6312-364E-B079-78C7E517D34A}"/>
              </a:ext>
            </a:extLst>
          </p:cNvPr>
          <p:cNvPicPr>
            <a:picLocks noChangeAspect="1"/>
          </p:cNvPicPr>
          <p:nvPr userDrawn="1"/>
        </p:nvPicPr>
        <p:blipFill>
          <a:blip r:embed="rId2"/>
          <a:stretch>
            <a:fillRect/>
          </a:stretch>
        </p:blipFill>
        <p:spPr>
          <a:xfrm>
            <a:off x="472049" y="358973"/>
            <a:ext cx="616798" cy="616798"/>
          </a:xfrm>
          <a:prstGeom prst="rect">
            <a:avLst/>
          </a:prstGeom>
        </p:spPr>
      </p:pic>
      <p:sp>
        <p:nvSpPr>
          <p:cNvPr id="14" name="TextBox 13">
            <a:extLst>
              <a:ext uri="{FF2B5EF4-FFF2-40B4-BE49-F238E27FC236}">
                <a16:creationId xmlns:a16="http://schemas.microsoft.com/office/drawing/2014/main" id="{8AB7918B-EFD1-E341-8389-D40D153E922A}"/>
              </a:ext>
            </a:extLst>
          </p:cNvPr>
          <p:cNvSpPr txBox="1"/>
          <p:nvPr userDrawn="1"/>
        </p:nvSpPr>
        <p:spPr>
          <a:xfrm>
            <a:off x="5996538" y="6289627"/>
            <a:ext cx="6518037"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SECURITY AND FRAUD </a:t>
            </a:r>
            <a:r>
              <a:rPr lang="en-GB" sz="2400" b="0" dirty="0">
                <a:solidFill>
                  <a:schemeClr val="bg1">
                    <a:alpha val="39000"/>
                  </a:schemeClr>
                </a:solidFill>
                <a:latin typeface="Futura" panose="020B0602020204020303" pitchFamily="34" charset="-79"/>
                <a:cs typeface="Futura" panose="020B0602020204020303" pitchFamily="34" charset="-79"/>
              </a:rPr>
              <a:t>HELP AVAILABLE</a:t>
            </a:r>
          </a:p>
        </p:txBody>
      </p:sp>
      <p:sp>
        <p:nvSpPr>
          <p:cNvPr id="3" name="Rectangle 2">
            <a:extLst>
              <a:ext uri="{FF2B5EF4-FFF2-40B4-BE49-F238E27FC236}">
                <a16:creationId xmlns:a16="http://schemas.microsoft.com/office/drawing/2014/main" id="{C66B3492-D18A-6344-8813-579D44651CAE}"/>
              </a:ext>
            </a:extLst>
          </p:cNvPr>
          <p:cNvSpPr/>
          <p:nvPr userDrawn="1"/>
        </p:nvSpPr>
        <p:spPr>
          <a:xfrm>
            <a:off x="472049" y="1196405"/>
            <a:ext cx="10881751" cy="3693319"/>
          </a:xfrm>
          <a:prstGeom prst="rect">
            <a:avLst/>
          </a:prstGeom>
        </p:spPr>
        <p:txBody>
          <a:bodyPr wrap="square">
            <a:spAutoFit/>
          </a:bodyPr>
          <a:lstStyle/>
          <a:p>
            <a:pPr marL="285750" indent="-285750">
              <a:buFont typeface="Arial" panose="020B0604020202020204" pitchFamily="34" charset="0"/>
              <a:buChar char="•"/>
            </a:pPr>
            <a:r>
              <a:rPr lang="en-GB" sz="1800" b="1" i="0" kern="1200" dirty="0">
                <a:solidFill>
                  <a:srgbClr val="00303C"/>
                </a:solidFill>
                <a:effectLst/>
                <a:latin typeface="Futura" panose="020B0602020204020303" pitchFamily="34" charset="-79"/>
                <a:ea typeface="+mn-ea"/>
                <a:cs typeface="Futura" panose="020B0602020204020303" pitchFamily="34" charset="-79"/>
              </a:rPr>
              <a:t>Your bank or building society </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Most now have specialist units that deal with identity theft.</a:t>
            </a:r>
          </a:p>
          <a:p>
            <a:pPr marL="285750" indent="-285750">
              <a:buFont typeface="Arial" panose="020B0604020202020204" pitchFamily="34" charset="0"/>
              <a:buChar char="•"/>
            </a:pPr>
            <a:endParaRPr lang="en-GB" sz="1800" b="1" i="0" kern="1200" dirty="0">
              <a:solidFill>
                <a:srgbClr val="00303C"/>
              </a:solidFill>
              <a:effectLst/>
              <a:latin typeface="Futura" panose="020B0602020204020303" pitchFamily="34" charset="-79"/>
              <a:ea typeface="+mn-ea"/>
              <a:cs typeface="Futura" panose="020B0602020204020303" pitchFamily="34" charset="-79"/>
            </a:endParaRPr>
          </a:p>
          <a:p>
            <a:pPr marL="285750" indent="-285750">
              <a:buFont typeface="Arial" panose="020B0604020202020204" pitchFamily="34" charset="0"/>
              <a:buChar char="•"/>
            </a:pPr>
            <a:r>
              <a:rPr lang="en-GB" sz="1800" b="1" i="0" kern="1200" dirty="0">
                <a:solidFill>
                  <a:srgbClr val="00303C"/>
                </a:solidFill>
                <a:effectLst/>
                <a:latin typeface="Futura" panose="020B0602020204020303" pitchFamily="34" charset="-79"/>
                <a:ea typeface="+mn-ea"/>
                <a:cs typeface="Futura" panose="020B0602020204020303" pitchFamily="34" charset="-79"/>
              </a:rPr>
              <a:t>Citizens Advice Cymru </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If you feel that your bank, building society, credit union or post office are not meeting their obligations to you in relation to the identity theft, you can get information from the Citizens Advice Cymru website or go in to a local branch.</a:t>
            </a:r>
          </a:p>
          <a:p>
            <a:pPr marL="285750" indent="-285750">
              <a:buFont typeface="Arial" panose="020B0604020202020204" pitchFamily="34" charset="0"/>
              <a:buChar char="•"/>
            </a:pPr>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pPr marL="285750" indent="-285750">
              <a:buFont typeface="Arial" panose="020B0604020202020204" pitchFamily="34" charset="0"/>
              <a:buChar char="•"/>
            </a:pPr>
            <a:r>
              <a:rPr lang="en-GB" sz="1800" b="1" i="0" kern="1200" dirty="0">
                <a:solidFill>
                  <a:srgbClr val="00303C"/>
                </a:solidFill>
                <a:effectLst/>
                <a:latin typeface="Futura" panose="020B0602020204020303" pitchFamily="34" charset="-79"/>
                <a:ea typeface="+mn-ea"/>
                <a:cs typeface="Futura" panose="020B0602020204020303" pitchFamily="34" charset="-79"/>
              </a:rPr>
              <a:t>Victim Support </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This charity provides help and advice to people who have fallen victim to a wide range of different crimes, including those who have experienced identity theft/identity fraud.</a:t>
            </a:r>
          </a:p>
          <a:p>
            <a:pPr marL="285750" indent="-285750">
              <a:buFont typeface="Arial" panose="020B0604020202020204" pitchFamily="34" charset="0"/>
              <a:buChar char="•"/>
            </a:pPr>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Be aware that you need to exercise the same caution if you are using a Victim Support forum as you would if you were using any other type of internet forum. Although it is sad to say, some fraudsters actually visit these forums as they are aware that the users may be particularly vulnerable or more likely to share their personal information.</a:t>
            </a:r>
          </a:p>
        </p:txBody>
      </p:sp>
    </p:spTree>
    <p:extLst>
      <p:ext uri="{BB962C8B-B14F-4D97-AF65-F5344CB8AC3E}">
        <p14:creationId xmlns:p14="http://schemas.microsoft.com/office/powerpoint/2010/main" val="76580854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05_Title Slid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BCEBBE8-CC22-E14A-AEB2-FCAECE3142A5}"/>
              </a:ext>
            </a:extLst>
          </p:cNvPr>
          <p:cNvSpPr/>
          <p:nvPr userDrawn="1"/>
        </p:nvSpPr>
        <p:spPr>
          <a:xfrm>
            <a:off x="0" y="4798"/>
            <a:ext cx="12192000" cy="6520070"/>
          </a:xfrm>
          <a:prstGeom prst="rect">
            <a:avLst/>
          </a:prstGeom>
          <a:solidFill>
            <a:srgbClr val="D4E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6/28/2021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20" name="Rectangle 19">
            <a:extLst>
              <a:ext uri="{FF2B5EF4-FFF2-40B4-BE49-F238E27FC236}">
                <a16:creationId xmlns:a16="http://schemas.microsoft.com/office/drawing/2014/main" id="{721AD246-B1AD-024D-BD37-F7710E0B462F}"/>
              </a:ext>
            </a:extLst>
          </p:cNvPr>
          <p:cNvSpPr/>
          <p:nvPr userDrawn="1"/>
        </p:nvSpPr>
        <p:spPr>
          <a:xfrm>
            <a:off x="0" y="6211614"/>
            <a:ext cx="12192000" cy="646386"/>
          </a:xfrm>
          <a:prstGeom prst="rect">
            <a:avLst/>
          </a:prstGeom>
          <a:solidFill>
            <a:srgbClr val="213F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13F85"/>
              </a:solidFill>
            </a:endParaRPr>
          </a:p>
        </p:txBody>
      </p:sp>
      <p:sp>
        <p:nvSpPr>
          <p:cNvPr id="14" name="TextBox 13">
            <a:extLst>
              <a:ext uri="{FF2B5EF4-FFF2-40B4-BE49-F238E27FC236}">
                <a16:creationId xmlns:a16="http://schemas.microsoft.com/office/drawing/2014/main" id="{8AB7918B-EFD1-E341-8389-D40D153E922A}"/>
              </a:ext>
            </a:extLst>
          </p:cNvPr>
          <p:cNvSpPr txBox="1"/>
          <p:nvPr userDrawn="1"/>
        </p:nvSpPr>
        <p:spPr>
          <a:xfrm>
            <a:off x="5996538" y="6289627"/>
            <a:ext cx="6518037"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SECURITY AND FRAUD </a:t>
            </a:r>
            <a:r>
              <a:rPr lang="en-GB" sz="2400" b="0" dirty="0">
                <a:solidFill>
                  <a:schemeClr val="bg1">
                    <a:alpha val="39000"/>
                  </a:schemeClr>
                </a:solidFill>
                <a:latin typeface="Futura" panose="020B0602020204020303" pitchFamily="34" charset="-79"/>
                <a:cs typeface="Futura" panose="020B0602020204020303" pitchFamily="34" charset="-79"/>
              </a:rPr>
              <a:t>HELP AVAILABLE</a:t>
            </a:r>
          </a:p>
        </p:txBody>
      </p:sp>
      <p:sp>
        <p:nvSpPr>
          <p:cNvPr id="16" name="Rounded Rectangle 15">
            <a:extLst>
              <a:ext uri="{FF2B5EF4-FFF2-40B4-BE49-F238E27FC236}">
                <a16:creationId xmlns:a16="http://schemas.microsoft.com/office/drawing/2014/main" id="{3E1EC477-0627-F74D-9B45-4AA4234A2532}"/>
              </a:ext>
            </a:extLst>
          </p:cNvPr>
          <p:cNvSpPr/>
          <p:nvPr userDrawn="1"/>
        </p:nvSpPr>
        <p:spPr>
          <a:xfrm>
            <a:off x="6753666" y="3681504"/>
            <a:ext cx="5034456" cy="2125671"/>
          </a:xfrm>
          <a:prstGeom prst="roundRect">
            <a:avLst>
              <a:gd name="adj" fmla="val 8943"/>
            </a:avLst>
          </a:prstGeom>
          <a:solidFill>
            <a:srgbClr val="0049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1C4879A8-76DD-CE43-B355-52B305FB9A08}"/>
              </a:ext>
            </a:extLst>
          </p:cNvPr>
          <p:cNvSpPr/>
          <p:nvPr userDrawn="1"/>
        </p:nvSpPr>
        <p:spPr>
          <a:xfrm>
            <a:off x="7592597" y="3971766"/>
            <a:ext cx="4030718" cy="954107"/>
          </a:xfrm>
          <a:prstGeom prst="rect">
            <a:avLst/>
          </a:prstGeom>
        </p:spPr>
        <p:txBody>
          <a:bodyPr wrap="square">
            <a:spAutoFit/>
          </a:bodyPr>
          <a:lstStyle/>
          <a:p>
            <a:r>
              <a:rPr lang="en-GB" sz="2800" dirty="0">
                <a:solidFill>
                  <a:schemeClr val="bg1"/>
                </a:solidFill>
                <a:effectLst/>
                <a:latin typeface="Futura Medium" panose="020B0602020204020303" pitchFamily="34" charset="-79"/>
                <a:cs typeface="Futura Medium" panose="020B0602020204020303" pitchFamily="34" charset="-79"/>
              </a:rPr>
              <a:t>DID YOU KNOW?</a:t>
            </a:r>
          </a:p>
          <a:p>
            <a:endParaRPr lang="en-GB" sz="2800" dirty="0">
              <a:solidFill>
                <a:schemeClr val="bg1"/>
              </a:solidFill>
              <a:effectLst/>
              <a:latin typeface="Futura Medium" panose="020B0602020204020303" pitchFamily="34" charset="-79"/>
              <a:cs typeface="Futura Medium" panose="020B0602020204020303" pitchFamily="34" charset="-79"/>
            </a:endParaRPr>
          </a:p>
        </p:txBody>
      </p:sp>
      <p:cxnSp>
        <p:nvCxnSpPr>
          <p:cNvPr id="18" name="Straight Connector 17">
            <a:extLst>
              <a:ext uri="{FF2B5EF4-FFF2-40B4-BE49-F238E27FC236}">
                <a16:creationId xmlns:a16="http://schemas.microsoft.com/office/drawing/2014/main" id="{2CEF5E06-6FC2-9F44-BCD2-6E128355854E}"/>
              </a:ext>
            </a:extLst>
          </p:cNvPr>
          <p:cNvCxnSpPr/>
          <p:nvPr userDrawn="1"/>
        </p:nvCxnSpPr>
        <p:spPr>
          <a:xfrm>
            <a:off x="7074887" y="4590105"/>
            <a:ext cx="3636579" cy="0"/>
          </a:xfrm>
          <a:prstGeom prst="line">
            <a:avLst/>
          </a:prstGeom>
          <a:ln>
            <a:solidFill>
              <a:srgbClr val="7D2378"/>
            </a:solidFill>
          </a:ln>
        </p:spPr>
        <p:style>
          <a:lnRef idx="3">
            <a:schemeClr val="accent6"/>
          </a:lnRef>
          <a:fillRef idx="0">
            <a:schemeClr val="accent6"/>
          </a:fillRef>
          <a:effectRef idx="2">
            <a:schemeClr val="accent6"/>
          </a:effectRef>
          <a:fontRef idx="minor">
            <a:schemeClr val="tx1"/>
          </a:fontRef>
        </p:style>
      </p:cxnSp>
      <p:pic>
        <p:nvPicPr>
          <p:cNvPr id="19" name="Picture 18">
            <a:extLst>
              <a:ext uri="{FF2B5EF4-FFF2-40B4-BE49-F238E27FC236}">
                <a16:creationId xmlns:a16="http://schemas.microsoft.com/office/drawing/2014/main" id="{466C4BA9-8D0A-B348-9CF1-2A80BD6BB290}"/>
              </a:ext>
            </a:extLst>
          </p:cNvPr>
          <p:cNvPicPr>
            <a:picLocks noChangeAspect="1"/>
          </p:cNvPicPr>
          <p:nvPr userDrawn="1"/>
        </p:nvPicPr>
        <p:blipFill>
          <a:blip r:embed="rId2"/>
          <a:stretch>
            <a:fillRect/>
          </a:stretch>
        </p:blipFill>
        <p:spPr>
          <a:xfrm>
            <a:off x="7001283" y="3865498"/>
            <a:ext cx="664919" cy="662260"/>
          </a:xfrm>
          <a:prstGeom prst="rect">
            <a:avLst/>
          </a:prstGeom>
        </p:spPr>
      </p:pic>
      <p:sp>
        <p:nvSpPr>
          <p:cNvPr id="21" name="Rectangle 20">
            <a:extLst>
              <a:ext uri="{FF2B5EF4-FFF2-40B4-BE49-F238E27FC236}">
                <a16:creationId xmlns:a16="http://schemas.microsoft.com/office/drawing/2014/main" id="{D02D532F-08EB-2844-BFAE-1D8610DD6E3F}"/>
              </a:ext>
            </a:extLst>
          </p:cNvPr>
          <p:cNvSpPr/>
          <p:nvPr userDrawn="1"/>
        </p:nvSpPr>
        <p:spPr>
          <a:xfrm>
            <a:off x="7001283" y="4734842"/>
            <a:ext cx="4452779" cy="646331"/>
          </a:xfrm>
          <a:prstGeom prst="rect">
            <a:avLst/>
          </a:prstGeom>
        </p:spPr>
        <p:txBody>
          <a:bodyPr wrap="square">
            <a:spAutoFit/>
          </a:bodyPr>
          <a:lstStyle/>
          <a:p>
            <a:r>
              <a:rPr lang="en-GB" sz="1800" b="1" kern="1200" dirty="0">
                <a:solidFill>
                  <a:schemeClr val="bg1"/>
                </a:solidFill>
                <a:effectLst/>
                <a:latin typeface="FUTURA MEDIUM" panose="020B0602020204020303" pitchFamily="34" charset="-79"/>
                <a:ea typeface="+mn-ea"/>
                <a:cs typeface="FUTURA MEDIUM" panose="020B0602020204020303" pitchFamily="34" charset="-79"/>
              </a:rPr>
              <a:t>There are over 100 types of fraud listed on the Action Fraud website.</a:t>
            </a:r>
            <a:endParaRPr lang="en-GB" sz="1800" kern="1200" dirty="0">
              <a:solidFill>
                <a:schemeClr val="bg1"/>
              </a:solidFill>
              <a:effectLst/>
              <a:latin typeface="Futura Medium" panose="020B0602020204020303" pitchFamily="34" charset="-79"/>
              <a:ea typeface="+mn-ea"/>
              <a:cs typeface="Futura Medium" panose="020B0602020204020303" pitchFamily="34" charset="-79"/>
            </a:endParaRPr>
          </a:p>
        </p:txBody>
      </p:sp>
    </p:spTree>
    <p:extLst>
      <p:ext uri="{BB962C8B-B14F-4D97-AF65-F5344CB8AC3E}">
        <p14:creationId xmlns:p14="http://schemas.microsoft.com/office/powerpoint/2010/main" val="2643673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6/28/2021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20" name="Rectangle 19">
            <a:extLst>
              <a:ext uri="{FF2B5EF4-FFF2-40B4-BE49-F238E27FC236}">
                <a16:creationId xmlns:a16="http://schemas.microsoft.com/office/drawing/2014/main" id="{ED559CB6-C78D-6742-B631-A9BAE9C48685}"/>
              </a:ext>
            </a:extLst>
          </p:cNvPr>
          <p:cNvSpPr/>
          <p:nvPr userDrawn="1"/>
        </p:nvSpPr>
        <p:spPr>
          <a:xfrm>
            <a:off x="0" y="6211614"/>
            <a:ext cx="12192000" cy="646386"/>
          </a:xfrm>
          <a:prstGeom prst="rect">
            <a:avLst/>
          </a:prstGeom>
          <a:solidFill>
            <a:srgbClr val="213F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13F85"/>
              </a:solidFill>
            </a:endParaRPr>
          </a:p>
        </p:txBody>
      </p:sp>
      <p:sp>
        <p:nvSpPr>
          <p:cNvPr id="23" name="TextBox 22">
            <a:extLst>
              <a:ext uri="{FF2B5EF4-FFF2-40B4-BE49-F238E27FC236}">
                <a16:creationId xmlns:a16="http://schemas.microsoft.com/office/drawing/2014/main" id="{1BC55565-1A36-274E-9C84-E52717BDC787}"/>
              </a:ext>
            </a:extLst>
          </p:cNvPr>
          <p:cNvSpPr txBox="1"/>
          <p:nvPr userDrawn="1"/>
        </p:nvSpPr>
        <p:spPr>
          <a:xfrm>
            <a:off x="5900285" y="6289627"/>
            <a:ext cx="6614291"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SECURITY AND FRAUD </a:t>
            </a:r>
            <a:r>
              <a:rPr lang="en-GB" sz="2400" b="0" dirty="0">
                <a:solidFill>
                  <a:schemeClr val="bg1">
                    <a:alpha val="39000"/>
                  </a:schemeClr>
                </a:solidFill>
                <a:latin typeface="Futura" panose="020B0602020204020303" pitchFamily="34" charset="-79"/>
                <a:cs typeface="Futura" panose="020B0602020204020303" pitchFamily="34" charset="-79"/>
              </a:rPr>
              <a:t>WHAT IS FRAUD?</a:t>
            </a:r>
          </a:p>
        </p:txBody>
      </p:sp>
      <p:sp>
        <p:nvSpPr>
          <p:cNvPr id="2" name="Rectangle 1">
            <a:extLst>
              <a:ext uri="{FF2B5EF4-FFF2-40B4-BE49-F238E27FC236}">
                <a16:creationId xmlns:a16="http://schemas.microsoft.com/office/drawing/2014/main" id="{66E5C7B1-FF5D-5043-84A2-E1D314320B82}"/>
              </a:ext>
            </a:extLst>
          </p:cNvPr>
          <p:cNvSpPr/>
          <p:nvPr userDrawn="1"/>
        </p:nvSpPr>
        <p:spPr>
          <a:xfrm>
            <a:off x="1575335" y="412596"/>
            <a:ext cx="5046846" cy="2031325"/>
          </a:xfrm>
          <a:prstGeom prst="rect">
            <a:avLst/>
          </a:prstGeom>
        </p:spPr>
        <p:txBody>
          <a:bodyPr wrap="square">
            <a:spAutoFit/>
          </a:bodyPr>
          <a:lstStyle/>
          <a:p>
            <a:r>
              <a:rPr lang="en-GB" dirty="0">
                <a:solidFill>
                  <a:srgbClr val="002F3B"/>
                </a:solidFill>
                <a:effectLst/>
                <a:latin typeface="Futura" panose="020B0602020204020303" pitchFamily="34" charset="-79"/>
                <a:cs typeface="Futura" panose="020B0602020204020303" pitchFamily="34" charset="-79"/>
              </a:rPr>
              <a:t>The book of Genesis in the Bible tells the story of Jacob and Esau, which is considered by many to be the first documented act of identity theft. Jacob posed as his older brother Esau in the hope of tricking his dying father into believing he was the older son so that he would inherit his father’s estate when he died. </a:t>
            </a:r>
          </a:p>
        </p:txBody>
      </p:sp>
      <p:pic>
        <p:nvPicPr>
          <p:cNvPr id="3" name="Picture 2">
            <a:extLst>
              <a:ext uri="{FF2B5EF4-FFF2-40B4-BE49-F238E27FC236}">
                <a16:creationId xmlns:a16="http://schemas.microsoft.com/office/drawing/2014/main" id="{27BB5DFE-0A52-534E-BD7E-734E8145E52C}"/>
              </a:ext>
            </a:extLst>
          </p:cNvPr>
          <p:cNvPicPr>
            <a:picLocks noChangeAspect="1"/>
          </p:cNvPicPr>
          <p:nvPr userDrawn="1"/>
        </p:nvPicPr>
        <p:blipFill>
          <a:blip r:embed="rId2"/>
          <a:stretch>
            <a:fillRect/>
          </a:stretch>
        </p:blipFill>
        <p:spPr>
          <a:xfrm rot="5400000">
            <a:off x="6023986" y="-3227625"/>
            <a:ext cx="218375" cy="12762806"/>
          </a:xfrm>
          <a:prstGeom prst="rect">
            <a:avLst/>
          </a:prstGeom>
        </p:spPr>
      </p:pic>
      <p:pic>
        <p:nvPicPr>
          <p:cNvPr id="7" name="Picture 6">
            <a:extLst>
              <a:ext uri="{FF2B5EF4-FFF2-40B4-BE49-F238E27FC236}">
                <a16:creationId xmlns:a16="http://schemas.microsoft.com/office/drawing/2014/main" id="{EFF0A80A-93F4-B041-952A-AAE4223E04AF}"/>
              </a:ext>
            </a:extLst>
          </p:cNvPr>
          <p:cNvPicPr>
            <a:picLocks noChangeAspect="1"/>
          </p:cNvPicPr>
          <p:nvPr userDrawn="1"/>
        </p:nvPicPr>
        <p:blipFill>
          <a:blip r:embed="rId3"/>
          <a:stretch>
            <a:fillRect/>
          </a:stretch>
        </p:blipFill>
        <p:spPr>
          <a:xfrm>
            <a:off x="761512" y="412596"/>
            <a:ext cx="813823" cy="796690"/>
          </a:xfrm>
          <a:prstGeom prst="rect">
            <a:avLst/>
          </a:prstGeom>
        </p:spPr>
      </p:pic>
      <p:sp>
        <p:nvSpPr>
          <p:cNvPr id="9" name="Rectangle 8">
            <a:extLst>
              <a:ext uri="{FF2B5EF4-FFF2-40B4-BE49-F238E27FC236}">
                <a16:creationId xmlns:a16="http://schemas.microsoft.com/office/drawing/2014/main" id="{343B5769-3210-4D4D-BC0E-BE3BCD077637}"/>
              </a:ext>
            </a:extLst>
          </p:cNvPr>
          <p:cNvSpPr/>
          <p:nvPr userDrawn="1"/>
        </p:nvSpPr>
        <p:spPr>
          <a:xfrm>
            <a:off x="7456638" y="3810151"/>
            <a:ext cx="4196615" cy="1754326"/>
          </a:xfrm>
          <a:prstGeom prst="rect">
            <a:avLst/>
          </a:prstGeom>
        </p:spPr>
        <p:txBody>
          <a:bodyPr wrap="square">
            <a:spAutoFit/>
          </a:bodyPr>
          <a:lstStyle/>
          <a:p>
            <a:r>
              <a:rPr lang="en-GB" dirty="0">
                <a:solidFill>
                  <a:srgbClr val="002F3B"/>
                </a:solidFill>
                <a:effectLst/>
                <a:latin typeface="Futura" panose="020B0602020204020303" pitchFamily="34" charset="-79"/>
                <a:cs typeface="Futura" panose="020B0602020204020303" pitchFamily="34" charset="-79"/>
              </a:rPr>
              <a:t>During the American Wild West era, in the late 19th century, outlaws would murder people to acquire a new name and life story. This false identity helped the outlaws to stay one step ahead of the law.</a:t>
            </a:r>
          </a:p>
        </p:txBody>
      </p:sp>
      <p:pic>
        <p:nvPicPr>
          <p:cNvPr id="10" name="Picture 9">
            <a:extLst>
              <a:ext uri="{FF2B5EF4-FFF2-40B4-BE49-F238E27FC236}">
                <a16:creationId xmlns:a16="http://schemas.microsoft.com/office/drawing/2014/main" id="{E343B986-63E5-4043-B4A9-15270539AE6F}"/>
              </a:ext>
            </a:extLst>
          </p:cNvPr>
          <p:cNvPicPr>
            <a:picLocks noChangeAspect="1"/>
          </p:cNvPicPr>
          <p:nvPr userDrawn="1"/>
        </p:nvPicPr>
        <p:blipFill>
          <a:blip r:embed="rId4"/>
          <a:stretch>
            <a:fillRect/>
          </a:stretch>
        </p:blipFill>
        <p:spPr>
          <a:xfrm rot="5400000" flipV="1">
            <a:off x="3729789" y="2767987"/>
            <a:ext cx="617622" cy="102937"/>
          </a:xfrm>
          <a:prstGeom prst="rect">
            <a:avLst/>
          </a:prstGeom>
        </p:spPr>
      </p:pic>
      <p:pic>
        <p:nvPicPr>
          <p:cNvPr id="18" name="Picture 17">
            <a:extLst>
              <a:ext uri="{FF2B5EF4-FFF2-40B4-BE49-F238E27FC236}">
                <a16:creationId xmlns:a16="http://schemas.microsoft.com/office/drawing/2014/main" id="{F576B327-49D7-F743-A702-DCAD08CB2797}"/>
              </a:ext>
            </a:extLst>
          </p:cNvPr>
          <p:cNvPicPr>
            <a:picLocks noChangeAspect="1"/>
          </p:cNvPicPr>
          <p:nvPr userDrawn="1"/>
        </p:nvPicPr>
        <p:blipFill>
          <a:blip r:embed="rId4"/>
          <a:stretch>
            <a:fillRect/>
          </a:stretch>
        </p:blipFill>
        <p:spPr>
          <a:xfrm rot="5400000" flipV="1">
            <a:off x="9194666" y="3411121"/>
            <a:ext cx="617622" cy="102937"/>
          </a:xfrm>
          <a:prstGeom prst="rect">
            <a:avLst/>
          </a:prstGeom>
        </p:spPr>
      </p:pic>
      <p:pic>
        <p:nvPicPr>
          <p:cNvPr id="11" name="Picture 10">
            <a:extLst>
              <a:ext uri="{FF2B5EF4-FFF2-40B4-BE49-F238E27FC236}">
                <a16:creationId xmlns:a16="http://schemas.microsoft.com/office/drawing/2014/main" id="{F18A9FFC-2E0E-D449-AF98-ACDC53D471C2}"/>
              </a:ext>
            </a:extLst>
          </p:cNvPr>
          <p:cNvPicPr>
            <a:picLocks noChangeAspect="1"/>
          </p:cNvPicPr>
          <p:nvPr userDrawn="1"/>
        </p:nvPicPr>
        <p:blipFill>
          <a:blip r:embed="rId5"/>
          <a:stretch>
            <a:fillRect/>
          </a:stretch>
        </p:blipFill>
        <p:spPr>
          <a:xfrm>
            <a:off x="6622181" y="3863635"/>
            <a:ext cx="814493" cy="796690"/>
          </a:xfrm>
          <a:prstGeom prst="rect">
            <a:avLst/>
          </a:prstGeom>
        </p:spPr>
      </p:pic>
    </p:spTree>
    <p:extLst>
      <p:ext uri="{BB962C8B-B14F-4D97-AF65-F5344CB8AC3E}">
        <p14:creationId xmlns:p14="http://schemas.microsoft.com/office/powerpoint/2010/main" val="258688750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41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705FC01-BF78-ED41-9A4D-8B411D8ADEA1}"/>
              </a:ext>
            </a:extLst>
          </p:cNvPr>
          <p:cNvPicPr>
            <a:picLocks noChangeAspect="1"/>
          </p:cNvPicPr>
          <p:nvPr userDrawn="1"/>
        </p:nvPicPr>
        <p:blipFill rotWithShape="1">
          <a:blip r:embed="rId2"/>
          <a:srcRect l="18033" r="20841"/>
          <a:stretch/>
        </p:blipFill>
        <p:spPr>
          <a:xfrm>
            <a:off x="0" y="0"/>
            <a:ext cx="6306092" cy="6858000"/>
          </a:xfrm>
          <a:prstGeom prst="rect">
            <a:avLst/>
          </a:prstGeom>
        </p:spPr>
      </p:pic>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6/28/2021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24" name="Rounded Rectangle 23">
            <a:extLst>
              <a:ext uri="{FF2B5EF4-FFF2-40B4-BE49-F238E27FC236}">
                <a16:creationId xmlns:a16="http://schemas.microsoft.com/office/drawing/2014/main" id="{3C2B3573-A949-FE47-A01B-BFCB9F37ECDA}"/>
              </a:ext>
            </a:extLst>
          </p:cNvPr>
          <p:cNvSpPr/>
          <p:nvPr userDrawn="1"/>
        </p:nvSpPr>
        <p:spPr>
          <a:xfrm>
            <a:off x="6763292" y="376897"/>
            <a:ext cx="5034456" cy="5397738"/>
          </a:xfrm>
          <a:prstGeom prst="roundRect">
            <a:avLst>
              <a:gd name="adj" fmla="val 8943"/>
            </a:avLst>
          </a:prstGeom>
          <a:solidFill>
            <a:srgbClr val="7D23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D2378"/>
              </a:solidFill>
            </a:endParaRPr>
          </a:p>
        </p:txBody>
      </p:sp>
      <p:sp>
        <p:nvSpPr>
          <p:cNvPr id="13" name="Rectangle 12">
            <a:extLst>
              <a:ext uri="{FF2B5EF4-FFF2-40B4-BE49-F238E27FC236}">
                <a16:creationId xmlns:a16="http://schemas.microsoft.com/office/drawing/2014/main" id="{4AD5E47F-8ED3-A743-938A-CEDC8ED37808}"/>
              </a:ext>
            </a:extLst>
          </p:cNvPr>
          <p:cNvSpPr/>
          <p:nvPr userDrawn="1"/>
        </p:nvSpPr>
        <p:spPr>
          <a:xfrm>
            <a:off x="0" y="6211614"/>
            <a:ext cx="12192000" cy="646386"/>
          </a:xfrm>
          <a:prstGeom prst="rect">
            <a:avLst/>
          </a:prstGeom>
          <a:solidFill>
            <a:srgbClr val="213F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13F85"/>
              </a:solidFill>
            </a:endParaRPr>
          </a:p>
        </p:txBody>
      </p:sp>
      <p:sp>
        <p:nvSpPr>
          <p:cNvPr id="17" name="Rectangle 16">
            <a:extLst>
              <a:ext uri="{FF2B5EF4-FFF2-40B4-BE49-F238E27FC236}">
                <a16:creationId xmlns:a16="http://schemas.microsoft.com/office/drawing/2014/main" id="{5C794CA7-EB67-0546-AB18-51CEC106FF86}"/>
              </a:ext>
            </a:extLst>
          </p:cNvPr>
          <p:cNvSpPr/>
          <p:nvPr userDrawn="1"/>
        </p:nvSpPr>
        <p:spPr>
          <a:xfrm>
            <a:off x="7602223" y="667159"/>
            <a:ext cx="4030718" cy="954107"/>
          </a:xfrm>
          <a:prstGeom prst="rect">
            <a:avLst/>
          </a:prstGeom>
        </p:spPr>
        <p:txBody>
          <a:bodyPr wrap="square">
            <a:spAutoFit/>
          </a:bodyPr>
          <a:lstStyle/>
          <a:p>
            <a:r>
              <a:rPr lang="en-GB" sz="2800" dirty="0">
                <a:solidFill>
                  <a:schemeClr val="bg1"/>
                </a:solidFill>
                <a:effectLst/>
                <a:latin typeface="Futura Medium" panose="020B0602020204020303" pitchFamily="34" charset="-79"/>
                <a:cs typeface="Futura Medium" panose="020B0602020204020303" pitchFamily="34" charset="-79"/>
              </a:rPr>
              <a:t>DISCUSSION</a:t>
            </a:r>
          </a:p>
          <a:p>
            <a:endParaRPr lang="en-GB" sz="2800" dirty="0">
              <a:solidFill>
                <a:schemeClr val="bg1"/>
              </a:solidFill>
              <a:effectLst/>
              <a:latin typeface="Futura Medium" panose="020B0602020204020303" pitchFamily="34" charset="-79"/>
              <a:cs typeface="Futura Medium" panose="020B0602020204020303" pitchFamily="34" charset="-79"/>
            </a:endParaRPr>
          </a:p>
        </p:txBody>
      </p:sp>
      <p:cxnSp>
        <p:nvCxnSpPr>
          <p:cNvPr id="18" name="Straight Connector 17">
            <a:extLst>
              <a:ext uri="{FF2B5EF4-FFF2-40B4-BE49-F238E27FC236}">
                <a16:creationId xmlns:a16="http://schemas.microsoft.com/office/drawing/2014/main" id="{0D866515-A9B2-9F49-BF70-9AFD5ED97D6B}"/>
              </a:ext>
            </a:extLst>
          </p:cNvPr>
          <p:cNvCxnSpPr>
            <a:cxnSpLocks/>
          </p:cNvCxnSpPr>
          <p:nvPr userDrawn="1"/>
        </p:nvCxnSpPr>
        <p:spPr>
          <a:xfrm>
            <a:off x="7084513" y="1285498"/>
            <a:ext cx="2829508" cy="0"/>
          </a:xfrm>
          <a:prstGeom prst="line">
            <a:avLst/>
          </a:prstGeom>
          <a:ln>
            <a:solidFill>
              <a:srgbClr val="213F85"/>
            </a:solidFill>
          </a:ln>
        </p:spPr>
        <p:style>
          <a:lnRef idx="3">
            <a:schemeClr val="accent6"/>
          </a:lnRef>
          <a:fillRef idx="0">
            <a:schemeClr val="accent6"/>
          </a:fillRef>
          <a:effectRef idx="2">
            <a:schemeClr val="accent6"/>
          </a:effectRef>
          <a:fontRef idx="minor">
            <a:schemeClr val="tx1"/>
          </a:fontRef>
        </p:style>
      </p:cxnSp>
      <p:sp>
        <p:nvSpPr>
          <p:cNvPr id="2" name="Rectangle 1">
            <a:extLst>
              <a:ext uri="{FF2B5EF4-FFF2-40B4-BE49-F238E27FC236}">
                <a16:creationId xmlns:a16="http://schemas.microsoft.com/office/drawing/2014/main" id="{8BDEDE7F-8C64-5146-9406-4A137D78B34E}"/>
              </a:ext>
            </a:extLst>
          </p:cNvPr>
          <p:cNvSpPr/>
          <p:nvPr userDrawn="1"/>
        </p:nvSpPr>
        <p:spPr>
          <a:xfrm>
            <a:off x="7010909" y="1430235"/>
            <a:ext cx="4549032" cy="2862322"/>
          </a:xfrm>
          <a:prstGeom prst="rect">
            <a:avLst/>
          </a:prstGeom>
        </p:spPr>
        <p:txBody>
          <a:bodyPr wrap="square">
            <a:spAutoFit/>
          </a:bodyPr>
          <a:lstStyle/>
          <a:p>
            <a:r>
              <a:rPr lang="en-GB" sz="1800" kern="1200" dirty="0">
                <a:solidFill>
                  <a:schemeClr val="bg1"/>
                </a:solidFill>
                <a:effectLst/>
                <a:latin typeface="Futura Medium" panose="020B0602020204020303" pitchFamily="34" charset="-79"/>
                <a:ea typeface="+mn-ea"/>
                <a:cs typeface="Futura Medium" panose="020B0602020204020303" pitchFamily="34" charset="-79"/>
              </a:rPr>
              <a:t>Identity theft is one type of fraud, but there are also many others. A few examples include: charity donation fraud, holiday fraud, lottery fraud, mobile phone fraud and romance fraud. Details of all of these can be found on the Action Fraud website.</a:t>
            </a:r>
          </a:p>
          <a:p>
            <a:endParaRPr lang="en-GB" sz="1800" kern="1200" dirty="0">
              <a:solidFill>
                <a:schemeClr val="bg1"/>
              </a:solidFill>
              <a:effectLst/>
              <a:latin typeface="Futura Medium" panose="020B0602020204020303" pitchFamily="34" charset="-79"/>
              <a:ea typeface="+mn-ea"/>
              <a:cs typeface="Futura Medium" panose="020B0602020204020303" pitchFamily="34" charset="-79"/>
            </a:endParaRPr>
          </a:p>
          <a:p>
            <a:r>
              <a:rPr lang="en-GB" sz="1800" kern="1200" dirty="0">
                <a:solidFill>
                  <a:schemeClr val="bg1"/>
                </a:solidFill>
                <a:effectLst/>
                <a:latin typeface="Futura Medium" panose="020B0602020204020303" pitchFamily="34" charset="-79"/>
                <a:ea typeface="+mn-ea"/>
                <a:cs typeface="Futura Medium" panose="020B0602020204020303" pitchFamily="34" charset="-79"/>
              </a:rPr>
              <a:t>Discuss with a partner or in a small group if there are any that could affect you. </a:t>
            </a:r>
          </a:p>
        </p:txBody>
      </p:sp>
      <p:sp>
        <p:nvSpPr>
          <p:cNvPr id="14" name="TextBox 13">
            <a:extLst>
              <a:ext uri="{FF2B5EF4-FFF2-40B4-BE49-F238E27FC236}">
                <a16:creationId xmlns:a16="http://schemas.microsoft.com/office/drawing/2014/main" id="{D5FAF49C-0D62-B148-958B-09C7E5DC8721}"/>
              </a:ext>
            </a:extLst>
          </p:cNvPr>
          <p:cNvSpPr txBox="1"/>
          <p:nvPr userDrawn="1"/>
        </p:nvSpPr>
        <p:spPr>
          <a:xfrm>
            <a:off x="5996538" y="6289627"/>
            <a:ext cx="6518037"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SECURITY AND FRAUD </a:t>
            </a:r>
            <a:r>
              <a:rPr lang="en-GB" sz="2400" b="0" dirty="0">
                <a:solidFill>
                  <a:schemeClr val="bg1">
                    <a:alpha val="39000"/>
                  </a:schemeClr>
                </a:solidFill>
                <a:latin typeface="Futura" panose="020B0602020204020303" pitchFamily="34" charset="-79"/>
                <a:cs typeface="Futura" panose="020B0602020204020303" pitchFamily="34" charset="-79"/>
              </a:rPr>
              <a:t>HELP AVAILABLE</a:t>
            </a:r>
          </a:p>
        </p:txBody>
      </p:sp>
      <p:pic>
        <p:nvPicPr>
          <p:cNvPr id="7" name="Picture 6">
            <a:extLst>
              <a:ext uri="{FF2B5EF4-FFF2-40B4-BE49-F238E27FC236}">
                <a16:creationId xmlns:a16="http://schemas.microsoft.com/office/drawing/2014/main" id="{E7D73D06-998B-334F-B42F-241E1DD807CA}"/>
              </a:ext>
            </a:extLst>
          </p:cNvPr>
          <p:cNvPicPr>
            <a:picLocks noChangeAspect="1"/>
          </p:cNvPicPr>
          <p:nvPr userDrawn="1"/>
        </p:nvPicPr>
        <p:blipFill>
          <a:blip r:embed="rId3"/>
          <a:stretch>
            <a:fillRect/>
          </a:stretch>
        </p:blipFill>
        <p:spPr>
          <a:xfrm>
            <a:off x="7031252" y="606148"/>
            <a:ext cx="640344" cy="640344"/>
          </a:xfrm>
          <a:prstGeom prst="rect">
            <a:avLst/>
          </a:prstGeom>
        </p:spPr>
      </p:pic>
    </p:spTree>
    <p:extLst>
      <p:ext uri="{BB962C8B-B14F-4D97-AF65-F5344CB8AC3E}">
        <p14:creationId xmlns:p14="http://schemas.microsoft.com/office/powerpoint/2010/main" val="361811671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9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6/28/2021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2" name="Rectangle 11">
            <a:extLst>
              <a:ext uri="{FF2B5EF4-FFF2-40B4-BE49-F238E27FC236}">
                <a16:creationId xmlns:a16="http://schemas.microsoft.com/office/drawing/2014/main" id="{1AD6D52D-D96F-A746-8303-AD7DE1DF9798}"/>
              </a:ext>
            </a:extLst>
          </p:cNvPr>
          <p:cNvSpPr/>
          <p:nvPr userDrawn="1"/>
        </p:nvSpPr>
        <p:spPr>
          <a:xfrm>
            <a:off x="0" y="-8211"/>
            <a:ext cx="12192000" cy="6219825"/>
          </a:xfrm>
          <a:prstGeom prst="rect">
            <a:avLst/>
          </a:prstGeom>
          <a:solidFill>
            <a:srgbClr val="85D0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7762870E-910B-164B-ABF2-7FF1D7BFBAF1}"/>
              </a:ext>
            </a:extLst>
          </p:cNvPr>
          <p:cNvSpPr txBox="1"/>
          <p:nvPr userDrawn="1"/>
        </p:nvSpPr>
        <p:spPr>
          <a:xfrm>
            <a:off x="1088163" y="452532"/>
            <a:ext cx="5165719"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CASE STUDY</a:t>
            </a:r>
          </a:p>
        </p:txBody>
      </p:sp>
      <p:cxnSp>
        <p:nvCxnSpPr>
          <p:cNvPr id="18" name="Straight Connector 17">
            <a:extLst>
              <a:ext uri="{FF2B5EF4-FFF2-40B4-BE49-F238E27FC236}">
                <a16:creationId xmlns:a16="http://schemas.microsoft.com/office/drawing/2014/main" id="{20D50EC7-9FB4-B744-8995-3CC391565007}"/>
              </a:ext>
            </a:extLst>
          </p:cNvPr>
          <p:cNvCxnSpPr>
            <a:cxnSpLocks/>
          </p:cNvCxnSpPr>
          <p:nvPr userDrawn="1"/>
        </p:nvCxnSpPr>
        <p:spPr>
          <a:xfrm>
            <a:off x="1182490" y="874652"/>
            <a:ext cx="1858884" cy="0"/>
          </a:xfrm>
          <a:prstGeom prst="line">
            <a:avLst/>
          </a:prstGeom>
          <a:ln>
            <a:solidFill>
              <a:srgbClr val="7D2378"/>
            </a:solidFill>
          </a:ln>
        </p:spPr>
        <p:style>
          <a:lnRef idx="3">
            <a:schemeClr val="accent5"/>
          </a:lnRef>
          <a:fillRef idx="0">
            <a:schemeClr val="accent5"/>
          </a:fillRef>
          <a:effectRef idx="2">
            <a:schemeClr val="accent5"/>
          </a:effectRef>
          <a:fontRef idx="minor">
            <a:schemeClr val="tx1"/>
          </a:fontRef>
        </p:style>
      </p:cxnSp>
      <p:sp>
        <p:nvSpPr>
          <p:cNvPr id="15" name="Rectangle 14">
            <a:extLst>
              <a:ext uri="{FF2B5EF4-FFF2-40B4-BE49-F238E27FC236}">
                <a16:creationId xmlns:a16="http://schemas.microsoft.com/office/drawing/2014/main" id="{EA24E413-3CC4-4C4C-90CF-08EF41DBFF12}"/>
              </a:ext>
            </a:extLst>
          </p:cNvPr>
          <p:cNvSpPr/>
          <p:nvPr userDrawn="1"/>
        </p:nvSpPr>
        <p:spPr>
          <a:xfrm>
            <a:off x="0" y="6211614"/>
            <a:ext cx="12192000" cy="646386"/>
          </a:xfrm>
          <a:prstGeom prst="rect">
            <a:avLst/>
          </a:prstGeom>
          <a:solidFill>
            <a:srgbClr val="213F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13F85"/>
              </a:solidFill>
            </a:endParaRPr>
          </a:p>
        </p:txBody>
      </p:sp>
      <p:pic>
        <p:nvPicPr>
          <p:cNvPr id="7" name="Picture 6">
            <a:extLst>
              <a:ext uri="{FF2B5EF4-FFF2-40B4-BE49-F238E27FC236}">
                <a16:creationId xmlns:a16="http://schemas.microsoft.com/office/drawing/2014/main" id="{71A748C1-62A2-3B4A-86BA-38CE2F421727}"/>
              </a:ext>
            </a:extLst>
          </p:cNvPr>
          <p:cNvPicPr>
            <a:picLocks noChangeAspect="1"/>
          </p:cNvPicPr>
          <p:nvPr userDrawn="1"/>
        </p:nvPicPr>
        <p:blipFill>
          <a:blip r:embed="rId2"/>
          <a:stretch>
            <a:fillRect/>
          </a:stretch>
        </p:blipFill>
        <p:spPr>
          <a:xfrm>
            <a:off x="539517" y="394306"/>
            <a:ext cx="578115" cy="578115"/>
          </a:xfrm>
          <a:prstGeom prst="rect">
            <a:avLst/>
          </a:prstGeom>
        </p:spPr>
      </p:pic>
      <p:sp>
        <p:nvSpPr>
          <p:cNvPr id="8" name="Rectangle 7">
            <a:extLst>
              <a:ext uri="{FF2B5EF4-FFF2-40B4-BE49-F238E27FC236}">
                <a16:creationId xmlns:a16="http://schemas.microsoft.com/office/drawing/2014/main" id="{2C5501A4-BA01-CF4B-986B-031A4DD0E8D1}"/>
              </a:ext>
            </a:extLst>
          </p:cNvPr>
          <p:cNvSpPr/>
          <p:nvPr userDrawn="1"/>
        </p:nvSpPr>
        <p:spPr>
          <a:xfrm>
            <a:off x="533399" y="1148114"/>
            <a:ext cx="10901413" cy="4524315"/>
          </a:xfrm>
          <a:prstGeom prst="rect">
            <a:avLst/>
          </a:prstGeom>
        </p:spPr>
        <p:txBody>
          <a:bodyPr wrap="square">
            <a:spAutoFit/>
          </a:bodyPr>
          <a:lstStyle/>
          <a:p>
            <a:r>
              <a:rPr lang="en-GB" b="1" i="0" dirty="0">
                <a:solidFill>
                  <a:srgbClr val="00303C"/>
                </a:solidFill>
                <a:effectLst/>
                <a:latin typeface="Futura" panose="020B0602020204020303" pitchFamily="34" charset="-79"/>
                <a:cs typeface="Futura" panose="020B0602020204020303" pitchFamily="34" charset="-79"/>
              </a:rPr>
              <a:t>Surfed Arts</a:t>
            </a:r>
          </a:p>
          <a:p>
            <a:r>
              <a:rPr lang="en-GB" b="1" dirty="0">
                <a:solidFill>
                  <a:srgbClr val="00303C"/>
                </a:solidFill>
                <a:effectLst/>
                <a:latin typeface="Swiss 721 SWA" panose="020B0504020202020204" pitchFamily="34" charset="0"/>
              </a:rPr>
              <a:t> </a:t>
            </a:r>
            <a:endParaRPr lang="en-GB" dirty="0">
              <a:solidFill>
                <a:srgbClr val="00303C"/>
              </a:solidFill>
              <a:effectLst/>
              <a:latin typeface="Swiss 721 SWA" panose="020B0504020202020204" pitchFamily="34" charset="0"/>
            </a:endParaRPr>
          </a:p>
          <a:p>
            <a:r>
              <a:rPr lang="en-GB" dirty="0">
                <a:solidFill>
                  <a:srgbClr val="00303C"/>
                </a:solidFill>
                <a:effectLst/>
                <a:latin typeface="Futura" panose="020B0602020204020303" pitchFamily="34" charset="-79"/>
                <a:cs typeface="Futura" panose="020B0602020204020303" pitchFamily="34" charset="-79"/>
              </a:rPr>
              <a:t>In 2017, Action Fraud, working with the City of London Police and in partnership with Get Safe Online and the Society of Ticket Agents and Retailers (STAR), set up a fake ticketing website to show just how easy it is to be tricked into buying fake tickets online. </a:t>
            </a:r>
          </a:p>
          <a:p>
            <a:endParaRPr lang="en-GB" b="1" i="0" dirty="0">
              <a:solidFill>
                <a:srgbClr val="00303C"/>
              </a:solidFill>
              <a:effectLst/>
              <a:latin typeface="Futura" panose="020B0602020204020303" pitchFamily="34" charset="-79"/>
              <a:cs typeface="Futura" panose="020B0602020204020303" pitchFamily="34" charset="-79"/>
            </a:endParaRPr>
          </a:p>
          <a:p>
            <a:r>
              <a:rPr lang="en-GB" b="1" i="0" dirty="0">
                <a:solidFill>
                  <a:srgbClr val="00303C"/>
                </a:solidFill>
                <a:effectLst/>
                <a:latin typeface="Futura" panose="020B0602020204020303" pitchFamily="34" charset="-79"/>
                <a:cs typeface="Futura" panose="020B0602020204020303" pitchFamily="34" charset="-79"/>
              </a:rPr>
              <a:t>How the “sale” worked</a:t>
            </a:r>
          </a:p>
          <a:p>
            <a:endParaRPr lang="en-GB" dirty="0">
              <a:solidFill>
                <a:srgbClr val="00303C"/>
              </a:solidFill>
              <a:effectLst/>
              <a:latin typeface="Swiss 721 SWA" panose="020B0504020202020204" pitchFamily="34" charset="0"/>
            </a:endParaRPr>
          </a:p>
          <a:p>
            <a:r>
              <a:rPr lang="en-GB" dirty="0">
                <a:solidFill>
                  <a:srgbClr val="00303C"/>
                </a:solidFill>
                <a:effectLst/>
                <a:latin typeface="Futura" panose="020B0602020204020303" pitchFamily="34" charset="-79"/>
                <a:cs typeface="Futura" panose="020B0602020204020303" pitchFamily="34" charset="-79"/>
              </a:rPr>
              <a:t>A series of ads were shown on Facebook to advertise “Surfed Arts”, the fake ticket sales website. The website was made to look like a secondary ticket provider, imitating the way fraudsters offer fake tickets online. The Facebook ads targeted people living in areas where bands or artists were due to play sell-out concerts. Adverts were shown to fans of Adele in London, Ed Sheeran in Manchester, Iron Maiden in Birmingham, Coldplay in Cardiff and Bruno Mars in Leeds. Fans who clicked through were taken to the Surfed Arts website where they were immediately told that they were not able to buy tickets and advised on how to protect themselves from falling victim to real ticket fraudsters in the future.</a:t>
            </a:r>
          </a:p>
        </p:txBody>
      </p:sp>
      <p:sp>
        <p:nvSpPr>
          <p:cNvPr id="14" name="TextBox 13">
            <a:extLst>
              <a:ext uri="{FF2B5EF4-FFF2-40B4-BE49-F238E27FC236}">
                <a16:creationId xmlns:a16="http://schemas.microsoft.com/office/drawing/2014/main" id="{ED78CE1F-AEE7-1A4D-99DB-FA0D207933C6}"/>
              </a:ext>
            </a:extLst>
          </p:cNvPr>
          <p:cNvSpPr txBox="1"/>
          <p:nvPr userDrawn="1"/>
        </p:nvSpPr>
        <p:spPr>
          <a:xfrm>
            <a:off x="5996538" y="6289627"/>
            <a:ext cx="6518037"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SECURITY AND FRAUD </a:t>
            </a:r>
            <a:r>
              <a:rPr lang="en-GB" sz="2400" b="0" dirty="0">
                <a:solidFill>
                  <a:schemeClr val="bg1">
                    <a:alpha val="39000"/>
                  </a:schemeClr>
                </a:solidFill>
                <a:latin typeface="Futura" panose="020B0602020204020303" pitchFamily="34" charset="-79"/>
                <a:cs typeface="Futura" panose="020B0602020204020303" pitchFamily="34" charset="-79"/>
              </a:rPr>
              <a:t>HELP AVAILABLE</a:t>
            </a:r>
          </a:p>
        </p:txBody>
      </p:sp>
    </p:spTree>
    <p:extLst>
      <p:ext uri="{BB962C8B-B14F-4D97-AF65-F5344CB8AC3E}">
        <p14:creationId xmlns:p14="http://schemas.microsoft.com/office/powerpoint/2010/main" val="93698533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30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6/28/2021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2" name="Rectangle 11">
            <a:extLst>
              <a:ext uri="{FF2B5EF4-FFF2-40B4-BE49-F238E27FC236}">
                <a16:creationId xmlns:a16="http://schemas.microsoft.com/office/drawing/2014/main" id="{1AD6D52D-D96F-A746-8303-AD7DE1DF9798}"/>
              </a:ext>
            </a:extLst>
          </p:cNvPr>
          <p:cNvSpPr/>
          <p:nvPr userDrawn="1"/>
        </p:nvSpPr>
        <p:spPr>
          <a:xfrm>
            <a:off x="0" y="-8211"/>
            <a:ext cx="12192000" cy="6219825"/>
          </a:xfrm>
          <a:prstGeom prst="rect">
            <a:avLst/>
          </a:prstGeom>
          <a:solidFill>
            <a:srgbClr val="85D0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EA24E413-3CC4-4C4C-90CF-08EF41DBFF12}"/>
              </a:ext>
            </a:extLst>
          </p:cNvPr>
          <p:cNvSpPr/>
          <p:nvPr userDrawn="1"/>
        </p:nvSpPr>
        <p:spPr>
          <a:xfrm>
            <a:off x="0" y="6211614"/>
            <a:ext cx="12192000" cy="646386"/>
          </a:xfrm>
          <a:prstGeom prst="rect">
            <a:avLst/>
          </a:prstGeom>
          <a:solidFill>
            <a:srgbClr val="213F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13F85"/>
              </a:solidFill>
            </a:endParaRPr>
          </a:p>
        </p:txBody>
      </p:sp>
      <p:sp>
        <p:nvSpPr>
          <p:cNvPr id="14" name="TextBox 13">
            <a:extLst>
              <a:ext uri="{FF2B5EF4-FFF2-40B4-BE49-F238E27FC236}">
                <a16:creationId xmlns:a16="http://schemas.microsoft.com/office/drawing/2014/main" id="{ED78CE1F-AEE7-1A4D-99DB-FA0D207933C6}"/>
              </a:ext>
            </a:extLst>
          </p:cNvPr>
          <p:cNvSpPr txBox="1"/>
          <p:nvPr userDrawn="1"/>
        </p:nvSpPr>
        <p:spPr>
          <a:xfrm>
            <a:off x="5996538" y="6289627"/>
            <a:ext cx="6518037"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SECURITY AND FRAUD </a:t>
            </a:r>
            <a:r>
              <a:rPr lang="en-GB" sz="2400" b="0" dirty="0">
                <a:solidFill>
                  <a:schemeClr val="bg1">
                    <a:alpha val="39000"/>
                  </a:schemeClr>
                </a:solidFill>
                <a:latin typeface="Futura" panose="020B0602020204020303" pitchFamily="34" charset="-79"/>
                <a:cs typeface="Futura" panose="020B0602020204020303" pitchFamily="34" charset="-79"/>
              </a:rPr>
              <a:t>HELP AVAILABLE</a:t>
            </a:r>
          </a:p>
        </p:txBody>
      </p:sp>
      <p:sp>
        <p:nvSpPr>
          <p:cNvPr id="2" name="Rectangle 1">
            <a:extLst>
              <a:ext uri="{FF2B5EF4-FFF2-40B4-BE49-F238E27FC236}">
                <a16:creationId xmlns:a16="http://schemas.microsoft.com/office/drawing/2014/main" id="{B56BC12E-56EC-2B4E-A10F-0D2A8758BE20}"/>
              </a:ext>
            </a:extLst>
          </p:cNvPr>
          <p:cNvSpPr/>
          <p:nvPr userDrawn="1"/>
        </p:nvSpPr>
        <p:spPr>
          <a:xfrm>
            <a:off x="449178" y="379183"/>
            <a:ext cx="6163377" cy="5078313"/>
          </a:xfrm>
          <a:prstGeom prst="rect">
            <a:avLst/>
          </a:prstGeom>
        </p:spPr>
        <p:txBody>
          <a:bodyPr wrap="square">
            <a:spAutoFit/>
          </a:bodyPr>
          <a:lstStyle/>
          <a:p>
            <a:r>
              <a:rPr lang="en-GB" b="1" dirty="0">
                <a:solidFill>
                  <a:srgbClr val="00303C"/>
                </a:solidFill>
                <a:effectLst/>
                <a:latin typeface="Swiss 721 SWA" panose="020B0504020202020204" pitchFamily="34" charset="0"/>
              </a:rPr>
              <a:t>How many people tried to buy tickets?</a:t>
            </a:r>
          </a:p>
          <a:p>
            <a:endParaRPr lang="en-GB" dirty="0">
              <a:solidFill>
                <a:srgbClr val="00303C"/>
              </a:solidFill>
              <a:effectLst/>
              <a:latin typeface="Swiss 721 SWA" panose="020B0504020202020204" pitchFamily="34" charset="0"/>
            </a:endParaRPr>
          </a:p>
          <a:p>
            <a:r>
              <a:rPr lang="en-GB" dirty="0">
                <a:solidFill>
                  <a:srgbClr val="00303C"/>
                </a:solidFill>
                <a:effectLst/>
                <a:latin typeface="Futura" panose="020B0602020204020303" pitchFamily="34" charset="-79"/>
                <a:cs typeface="Futura" panose="020B0602020204020303" pitchFamily="34" charset="-79"/>
              </a:rPr>
              <a:t>More than 1,500 people tried to buy tickets from the fake ticket sales website set up to raise awareness of ticket fraud.</a:t>
            </a:r>
          </a:p>
          <a:p>
            <a:endParaRPr lang="en-GB" dirty="0">
              <a:solidFill>
                <a:srgbClr val="00303C"/>
              </a:solidFill>
              <a:effectLst/>
              <a:latin typeface="Futura" panose="020B0602020204020303" pitchFamily="34" charset="-79"/>
              <a:cs typeface="Futura" panose="020B0602020204020303" pitchFamily="34" charset="-79"/>
            </a:endParaRPr>
          </a:p>
          <a:p>
            <a:r>
              <a:rPr lang="en-GB" b="1" dirty="0">
                <a:solidFill>
                  <a:srgbClr val="00303C"/>
                </a:solidFill>
                <a:effectLst/>
                <a:latin typeface="Swiss 721 SWA" panose="020B0504020202020204" pitchFamily="34" charset="0"/>
              </a:rPr>
              <a:t>Why set up the website?</a:t>
            </a:r>
          </a:p>
          <a:p>
            <a:endParaRPr lang="en-GB" dirty="0">
              <a:solidFill>
                <a:srgbClr val="00303C"/>
              </a:solidFill>
              <a:effectLst/>
              <a:latin typeface="Swiss 721 SWA" panose="020B0504020202020204" pitchFamily="34" charset="0"/>
            </a:endParaRPr>
          </a:p>
          <a:p>
            <a:r>
              <a:rPr lang="en-GB" dirty="0">
                <a:solidFill>
                  <a:srgbClr val="00303C"/>
                </a:solidFill>
                <a:effectLst/>
                <a:latin typeface="Futura" panose="020B0602020204020303" pitchFamily="34" charset="-79"/>
                <a:cs typeface="Futura" panose="020B0602020204020303" pitchFamily="34" charset="-79"/>
              </a:rPr>
              <a:t>More than 21,000 people have reported falling victim to ticket fraud in the previous 3 years.</a:t>
            </a:r>
          </a:p>
          <a:p>
            <a:endParaRPr lang="en-GB" dirty="0">
              <a:solidFill>
                <a:srgbClr val="00303C"/>
              </a:solidFill>
              <a:effectLst/>
              <a:latin typeface="Futura" panose="020B0602020204020303" pitchFamily="34" charset="-79"/>
              <a:cs typeface="Futura" panose="020B0602020204020303" pitchFamily="34" charset="-79"/>
            </a:endParaRPr>
          </a:p>
          <a:p>
            <a:r>
              <a:rPr lang="en-GB" dirty="0">
                <a:solidFill>
                  <a:srgbClr val="00303C"/>
                </a:solidFill>
                <a:effectLst/>
                <a:latin typeface="Futura" panose="020B0602020204020303" pitchFamily="34" charset="-79"/>
                <a:cs typeface="Futura" panose="020B0602020204020303" pitchFamily="34" charset="-79"/>
              </a:rPr>
              <a:t>More than £17 million has been reported to be lost to ticket fraudsters in the previous 3 years.</a:t>
            </a:r>
          </a:p>
          <a:p>
            <a:endParaRPr lang="en-GB" dirty="0">
              <a:solidFill>
                <a:srgbClr val="00303C"/>
              </a:solidFill>
              <a:effectLst/>
              <a:latin typeface="Futura" panose="020B0602020204020303" pitchFamily="34" charset="-79"/>
              <a:cs typeface="Futura" panose="020B0602020204020303" pitchFamily="34" charset="-79"/>
            </a:endParaRPr>
          </a:p>
          <a:p>
            <a:r>
              <a:rPr lang="en-GB" dirty="0">
                <a:solidFill>
                  <a:srgbClr val="00303C"/>
                </a:solidFill>
                <a:effectLst/>
                <a:latin typeface="Futura" panose="020B0602020204020303" pitchFamily="34" charset="-79"/>
                <a:cs typeface="Futura" panose="020B0602020204020303" pitchFamily="34" charset="-79"/>
              </a:rPr>
              <a:t>Victims are most likely to be men in their twenties.</a:t>
            </a:r>
          </a:p>
          <a:p>
            <a:r>
              <a:rPr lang="en-GB" i="1" dirty="0">
                <a:solidFill>
                  <a:srgbClr val="00303C"/>
                </a:solidFill>
                <a:effectLst/>
                <a:latin typeface="Futura" panose="020B0602020204020303" pitchFamily="34" charset="-79"/>
                <a:cs typeface="Futura" panose="020B0602020204020303" pitchFamily="34" charset="-79"/>
              </a:rPr>
              <a:t>Source: </a:t>
            </a:r>
            <a:r>
              <a:rPr lang="en-GB" i="1" dirty="0" err="1">
                <a:solidFill>
                  <a:srgbClr val="00303C"/>
                </a:solidFill>
                <a:effectLst/>
                <a:latin typeface="Futura" panose="020B0602020204020303" pitchFamily="34" charset="-79"/>
                <a:cs typeface="Futura" panose="020B0602020204020303" pitchFamily="34" charset="-79"/>
              </a:rPr>
              <a:t>www.actionfraud.police.uk</a:t>
            </a:r>
            <a:endParaRPr lang="en-GB" dirty="0">
              <a:solidFill>
                <a:srgbClr val="00303C"/>
              </a:solidFill>
              <a:effectLst/>
              <a:latin typeface="Futura" panose="020B0602020204020303" pitchFamily="34" charset="-79"/>
              <a:cs typeface="Futura" panose="020B0602020204020303" pitchFamily="34" charset="-79"/>
            </a:endParaRPr>
          </a:p>
          <a:p>
            <a:endParaRPr lang="en-GB" b="1" dirty="0">
              <a:solidFill>
                <a:srgbClr val="00303C"/>
              </a:solidFill>
              <a:effectLst/>
              <a:latin typeface="Swiss 721 SWA" panose="020B0504020202020204" pitchFamily="34" charset="0"/>
            </a:endParaRPr>
          </a:p>
          <a:p>
            <a:r>
              <a:rPr lang="en-GB" b="1" dirty="0">
                <a:solidFill>
                  <a:srgbClr val="00303C"/>
                </a:solidFill>
                <a:effectLst/>
                <a:latin typeface="Swiss 721 SWA" panose="020B0504020202020204" pitchFamily="34" charset="0"/>
              </a:rPr>
              <a:t>How can you avoid falling victim to ticket fraud?</a:t>
            </a:r>
            <a:endParaRPr lang="en-GB" dirty="0">
              <a:solidFill>
                <a:srgbClr val="00303C"/>
              </a:solidFill>
              <a:effectLst/>
              <a:latin typeface="Swiss 721 SWA" panose="020B0504020202020204" pitchFamily="34" charset="0"/>
            </a:endParaRPr>
          </a:p>
        </p:txBody>
      </p:sp>
      <p:pic>
        <p:nvPicPr>
          <p:cNvPr id="3" name="Picture 2">
            <a:extLst>
              <a:ext uri="{FF2B5EF4-FFF2-40B4-BE49-F238E27FC236}">
                <a16:creationId xmlns:a16="http://schemas.microsoft.com/office/drawing/2014/main" id="{3FD3C6BB-34EC-5342-9343-1FD25A99E17D}"/>
              </a:ext>
            </a:extLst>
          </p:cNvPr>
          <p:cNvPicPr>
            <a:picLocks noChangeAspect="1"/>
          </p:cNvPicPr>
          <p:nvPr userDrawn="1"/>
        </p:nvPicPr>
        <p:blipFill rotWithShape="1">
          <a:blip r:embed="rId2"/>
          <a:srcRect l="3842" r="38142"/>
          <a:stretch/>
        </p:blipFill>
        <p:spPr>
          <a:xfrm>
            <a:off x="6766560" y="-8211"/>
            <a:ext cx="5425440" cy="6234497"/>
          </a:xfrm>
          <a:prstGeom prst="rect">
            <a:avLst/>
          </a:prstGeom>
        </p:spPr>
      </p:pic>
    </p:spTree>
    <p:extLst>
      <p:ext uri="{BB962C8B-B14F-4D97-AF65-F5344CB8AC3E}">
        <p14:creationId xmlns:p14="http://schemas.microsoft.com/office/powerpoint/2010/main" val="57701007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06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6/28/2021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20" name="Rectangle 19">
            <a:extLst>
              <a:ext uri="{FF2B5EF4-FFF2-40B4-BE49-F238E27FC236}">
                <a16:creationId xmlns:a16="http://schemas.microsoft.com/office/drawing/2014/main" id="{721AD246-B1AD-024D-BD37-F7710E0B462F}"/>
              </a:ext>
            </a:extLst>
          </p:cNvPr>
          <p:cNvSpPr/>
          <p:nvPr userDrawn="1"/>
        </p:nvSpPr>
        <p:spPr>
          <a:xfrm>
            <a:off x="0" y="6211614"/>
            <a:ext cx="12192000" cy="646386"/>
          </a:xfrm>
          <a:prstGeom prst="rect">
            <a:avLst/>
          </a:prstGeom>
          <a:solidFill>
            <a:srgbClr val="213F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13F85"/>
              </a:solidFill>
            </a:endParaRPr>
          </a:p>
        </p:txBody>
      </p:sp>
      <p:sp>
        <p:nvSpPr>
          <p:cNvPr id="24" name="TextBox 23">
            <a:extLst>
              <a:ext uri="{FF2B5EF4-FFF2-40B4-BE49-F238E27FC236}">
                <a16:creationId xmlns:a16="http://schemas.microsoft.com/office/drawing/2014/main" id="{129E012A-3141-FF47-9F63-8DB083681596}"/>
              </a:ext>
            </a:extLst>
          </p:cNvPr>
          <p:cNvSpPr txBox="1"/>
          <p:nvPr userDrawn="1"/>
        </p:nvSpPr>
        <p:spPr>
          <a:xfrm>
            <a:off x="1079222" y="436540"/>
            <a:ext cx="9663889"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MONEY MULES</a:t>
            </a:r>
          </a:p>
        </p:txBody>
      </p:sp>
      <p:cxnSp>
        <p:nvCxnSpPr>
          <p:cNvPr id="25" name="Straight Connector 24">
            <a:extLst>
              <a:ext uri="{FF2B5EF4-FFF2-40B4-BE49-F238E27FC236}">
                <a16:creationId xmlns:a16="http://schemas.microsoft.com/office/drawing/2014/main" id="{0F2B3CB7-B376-CD47-990A-1E054FECCC03}"/>
              </a:ext>
            </a:extLst>
          </p:cNvPr>
          <p:cNvCxnSpPr>
            <a:cxnSpLocks/>
          </p:cNvCxnSpPr>
          <p:nvPr userDrawn="1"/>
        </p:nvCxnSpPr>
        <p:spPr>
          <a:xfrm>
            <a:off x="1186841" y="883411"/>
            <a:ext cx="2239753" cy="0"/>
          </a:xfrm>
          <a:prstGeom prst="line">
            <a:avLst/>
          </a:prstGeom>
          <a:ln>
            <a:solidFill>
              <a:srgbClr val="7D2378"/>
            </a:solidFill>
          </a:ln>
        </p:spPr>
        <p:style>
          <a:lnRef idx="3">
            <a:schemeClr val="accent5"/>
          </a:lnRef>
          <a:fillRef idx="0">
            <a:schemeClr val="accent5"/>
          </a:fillRef>
          <a:effectRef idx="2">
            <a:schemeClr val="accent5"/>
          </a:effectRef>
          <a:fontRef idx="minor">
            <a:schemeClr val="tx1"/>
          </a:fontRef>
        </p:style>
      </p:cxnSp>
      <p:pic>
        <p:nvPicPr>
          <p:cNvPr id="26" name="Picture 25">
            <a:extLst>
              <a:ext uri="{FF2B5EF4-FFF2-40B4-BE49-F238E27FC236}">
                <a16:creationId xmlns:a16="http://schemas.microsoft.com/office/drawing/2014/main" id="{CFEE58F2-6312-364E-B079-78C7E517D34A}"/>
              </a:ext>
            </a:extLst>
          </p:cNvPr>
          <p:cNvPicPr>
            <a:picLocks noChangeAspect="1"/>
          </p:cNvPicPr>
          <p:nvPr userDrawn="1"/>
        </p:nvPicPr>
        <p:blipFill>
          <a:blip r:embed="rId2"/>
          <a:stretch>
            <a:fillRect/>
          </a:stretch>
        </p:blipFill>
        <p:spPr>
          <a:xfrm>
            <a:off x="472049" y="358973"/>
            <a:ext cx="616798" cy="616798"/>
          </a:xfrm>
          <a:prstGeom prst="rect">
            <a:avLst/>
          </a:prstGeom>
        </p:spPr>
      </p:pic>
      <p:sp>
        <p:nvSpPr>
          <p:cNvPr id="14" name="TextBox 13">
            <a:extLst>
              <a:ext uri="{FF2B5EF4-FFF2-40B4-BE49-F238E27FC236}">
                <a16:creationId xmlns:a16="http://schemas.microsoft.com/office/drawing/2014/main" id="{8AB7918B-EFD1-E341-8389-D40D153E922A}"/>
              </a:ext>
            </a:extLst>
          </p:cNvPr>
          <p:cNvSpPr txBox="1"/>
          <p:nvPr userDrawn="1"/>
        </p:nvSpPr>
        <p:spPr>
          <a:xfrm>
            <a:off x="6096000" y="6289627"/>
            <a:ext cx="6418576"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SECURITY AND FRAUD </a:t>
            </a:r>
            <a:r>
              <a:rPr lang="en-GB" sz="2400" b="0" dirty="0">
                <a:solidFill>
                  <a:schemeClr val="bg1">
                    <a:alpha val="39000"/>
                  </a:schemeClr>
                </a:solidFill>
                <a:latin typeface="Futura" panose="020B0602020204020303" pitchFamily="34" charset="-79"/>
                <a:cs typeface="Futura" panose="020B0602020204020303" pitchFamily="34" charset="-79"/>
              </a:rPr>
              <a:t>MONEY MULES</a:t>
            </a:r>
          </a:p>
        </p:txBody>
      </p:sp>
      <p:sp>
        <p:nvSpPr>
          <p:cNvPr id="3" name="Rectangle 2">
            <a:extLst>
              <a:ext uri="{FF2B5EF4-FFF2-40B4-BE49-F238E27FC236}">
                <a16:creationId xmlns:a16="http://schemas.microsoft.com/office/drawing/2014/main" id="{131DE903-AC48-3E48-B6C2-7DFB1A45918E}"/>
              </a:ext>
            </a:extLst>
          </p:cNvPr>
          <p:cNvSpPr/>
          <p:nvPr userDrawn="1"/>
        </p:nvSpPr>
        <p:spPr>
          <a:xfrm>
            <a:off x="472048" y="1053338"/>
            <a:ext cx="10991639" cy="923330"/>
          </a:xfrm>
          <a:prstGeom prst="rect">
            <a:avLst/>
          </a:prstGeom>
        </p:spPr>
        <p:txBody>
          <a:bodyPr wrap="square">
            <a:spAutoFit/>
          </a:bodyPr>
          <a:lstStyle/>
          <a:p>
            <a:r>
              <a:rPr lang="en-GB" dirty="0">
                <a:solidFill>
                  <a:srgbClr val="00303C"/>
                </a:solidFill>
                <a:effectLst/>
                <a:latin typeface="Futura" panose="020B0602020204020303" pitchFamily="34" charset="-79"/>
                <a:cs typeface="Futura" panose="020B0602020204020303" pitchFamily="34" charset="-79"/>
              </a:rPr>
              <a:t>A money mule is a person who transfers illegally gained money on behalf of others, usually through their bank account. Criminals contact people who are often in need of money through job adverts on social media, just like the one below.</a:t>
            </a:r>
          </a:p>
        </p:txBody>
      </p:sp>
      <p:sp>
        <p:nvSpPr>
          <p:cNvPr id="8" name="Rectangle 7">
            <a:extLst>
              <a:ext uri="{FF2B5EF4-FFF2-40B4-BE49-F238E27FC236}">
                <a16:creationId xmlns:a16="http://schemas.microsoft.com/office/drawing/2014/main" id="{8F415DCB-CE29-8E43-94D6-FA2468473426}"/>
              </a:ext>
            </a:extLst>
          </p:cNvPr>
          <p:cNvSpPr/>
          <p:nvPr userDrawn="1"/>
        </p:nvSpPr>
        <p:spPr>
          <a:xfrm>
            <a:off x="472048" y="2004271"/>
            <a:ext cx="5716996" cy="3970318"/>
          </a:xfrm>
          <a:prstGeom prst="rect">
            <a:avLst/>
          </a:prstGeom>
        </p:spPr>
        <p:txBody>
          <a:bodyPr wrap="square">
            <a:spAutoFit/>
          </a:bodyPr>
          <a:lstStyle/>
          <a:p>
            <a:r>
              <a:rPr lang="en-GB" dirty="0">
                <a:solidFill>
                  <a:srgbClr val="7D2378"/>
                </a:solidFill>
                <a:effectLst/>
                <a:latin typeface="Futura" panose="020B0602020204020303" pitchFamily="34" charset="-79"/>
                <a:cs typeface="Futura" panose="020B0602020204020303" pitchFamily="34" charset="-79"/>
              </a:rPr>
              <a:t>How it works:</a:t>
            </a:r>
          </a:p>
          <a:p>
            <a:endParaRPr lang="en-GB" dirty="0">
              <a:solidFill>
                <a:srgbClr val="002F3B"/>
              </a:solidFill>
              <a:effectLst/>
              <a:latin typeface="Futura" panose="020B0602020204020303" pitchFamily="34" charset="-79"/>
              <a:cs typeface="Futura" panose="020B0602020204020303" pitchFamily="34" charset="-79"/>
            </a:endParaRPr>
          </a:p>
          <a:p>
            <a:pPr marL="285750" indent="-285750">
              <a:buFont typeface="Arial" panose="020B0604020202020204" pitchFamily="34" charset="0"/>
              <a:buChar char="•"/>
            </a:pPr>
            <a:r>
              <a:rPr lang="en-GB" dirty="0">
                <a:solidFill>
                  <a:srgbClr val="00303C"/>
                </a:solidFill>
                <a:effectLst/>
                <a:latin typeface="Futura" panose="020B0602020204020303" pitchFamily="34" charset="-79"/>
                <a:cs typeface="Futura" panose="020B0602020204020303" pitchFamily="34" charset="-79"/>
              </a:rPr>
              <a:t>You sign up to a fantastic job opportunity and provide your new employer (the criminal) with your bank account details. More often than not you will not be aware that you are about to be involved in illegal activities.</a:t>
            </a:r>
          </a:p>
          <a:p>
            <a:pPr marL="285750" indent="-285750">
              <a:buFont typeface="Arial" panose="020B0604020202020204" pitchFamily="34" charset="0"/>
              <a:buChar char="•"/>
            </a:pPr>
            <a:r>
              <a:rPr lang="en-GB" dirty="0">
                <a:solidFill>
                  <a:srgbClr val="00303C"/>
                </a:solidFill>
                <a:effectLst/>
                <a:latin typeface="Futura" panose="020B0602020204020303" pitchFamily="34" charset="-79"/>
                <a:cs typeface="Futura" panose="020B0602020204020303" pitchFamily="34" charset="-79"/>
              </a:rPr>
              <a:t>Once they have gained your trust, the criminal transfers money to your bank account.</a:t>
            </a:r>
          </a:p>
          <a:p>
            <a:pPr marL="285750" indent="-285750">
              <a:buFont typeface="Arial" panose="020B0604020202020204" pitchFamily="34" charset="0"/>
              <a:buChar char="•"/>
            </a:pPr>
            <a:r>
              <a:rPr lang="en-GB" dirty="0">
                <a:solidFill>
                  <a:srgbClr val="00303C"/>
                </a:solidFill>
                <a:effectLst/>
                <a:latin typeface="Futura" panose="020B0602020204020303" pitchFamily="34" charset="-79"/>
                <a:cs typeface="Futura" panose="020B0602020204020303" pitchFamily="34" charset="-79"/>
              </a:rPr>
              <a:t>Once the money has cleared your bank account you will be told the details of a different bank account to transfer the money to.</a:t>
            </a:r>
          </a:p>
          <a:p>
            <a:pPr marL="285750" indent="-285750">
              <a:buFont typeface="Arial" panose="020B0604020202020204" pitchFamily="34" charset="0"/>
              <a:buChar char="•"/>
            </a:pPr>
            <a:r>
              <a:rPr lang="en-GB" dirty="0">
                <a:solidFill>
                  <a:srgbClr val="00303C"/>
                </a:solidFill>
                <a:effectLst/>
                <a:latin typeface="Futura" panose="020B0602020204020303" pitchFamily="34" charset="-79"/>
                <a:cs typeface="Futura" panose="020B0602020204020303" pitchFamily="34" charset="-79"/>
              </a:rPr>
              <a:t>You will be told how much you can keep as your “fee”.</a:t>
            </a:r>
          </a:p>
        </p:txBody>
      </p:sp>
      <p:sp>
        <p:nvSpPr>
          <p:cNvPr id="9" name="Rectangle 8">
            <a:extLst>
              <a:ext uri="{FF2B5EF4-FFF2-40B4-BE49-F238E27FC236}">
                <a16:creationId xmlns:a16="http://schemas.microsoft.com/office/drawing/2014/main" id="{5E563C70-0295-C740-8413-4F7C5FB55C8E}"/>
              </a:ext>
            </a:extLst>
          </p:cNvPr>
          <p:cNvSpPr/>
          <p:nvPr userDrawn="1"/>
        </p:nvSpPr>
        <p:spPr>
          <a:xfrm>
            <a:off x="6329804" y="1989313"/>
            <a:ext cx="5390148" cy="3970318"/>
          </a:xfrm>
          <a:prstGeom prst="rect">
            <a:avLst/>
          </a:prstGeom>
        </p:spPr>
        <p:txBody>
          <a:bodyPr wrap="square">
            <a:spAutoFit/>
          </a:bodyPr>
          <a:lstStyle/>
          <a:p>
            <a:r>
              <a:rPr lang="en-GB" dirty="0">
                <a:solidFill>
                  <a:srgbClr val="00303C"/>
                </a:solidFill>
                <a:effectLst/>
                <a:latin typeface="Futura" panose="020B0602020204020303" pitchFamily="34" charset="-79"/>
                <a:cs typeface="Futura" panose="020B0602020204020303" pitchFamily="34" charset="-79"/>
              </a:rPr>
              <a:t>Once the criminals have your bank account details they will keep encouraging you to transfer more. By this point you will be aware of the scam/fraud that is taking place and you will probably try to get out of the agreement. This might be difficult as they can often threaten you.  </a:t>
            </a:r>
          </a:p>
          <a:p>
            <a:endParaRPr lang="en-GB" dirty="0">
              <a:solidFill>
                <a:srgbClr val="00303C"/>
              </a:solidFill>
              <a:effectLst/>
              <a:latin typeface="Futura" panose="020B0602020204020303" pitchFamily="34" charset="-79"/>
              <a:cs typeface="Futura" panose="020B0602020204020303" pitchFamily="34" charset="-79"/>
            </a:endParaRPr>
          </a:p>
          <a:p>
            <a:r>
              <a:rPr lang="en-GB" dirty="0">
                <a:solidFill>
                  <a:srgbClr val="00303C"/>
                </a:solidFill>
                <a:effectLst/>
                <a:latin typeface="Futura" panose="020B0602020204020303" pitchFamily="34" charset="-79"/>
                <a:cs typeface="Futura" panose="020B0602020204020303" pitchFamily="34" charset="-79"/>
              </a:rPr>
              <a:t>Banks have systems in place to identify suspicious movement of money and if you are caught illegally transferring criminal funds, it is likely that your bank account will be closed and you may find it hard to get credit and/or loans in the future. Worst of all, this can carry a prison sentence of up to 14 years.</a:t>
            </a:r>
          </a:p>
        </p:txBody>
      </p:sp>
    </p:spTree>
    <p:extLst>
      <p:ext uri="{BB962C8B-B14F-4D97-AF65-F5344CB8AC3E}">
        <p14:creationId xmlns:p14="http://schemas.microsoft.com/office/powerpoint/2010/main" val="272308471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07_Title Slid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BCEBBE8-CC22-E14A-AEB2-FCAECE3142A5}"/>
              </a:ext>
            </a:extLst>
          </p:cNvPr>
          <p:cNvSpPr/>
          <p:nvPr userDrawn="1"/>
        </p:nvSpPr>
        <p:spPr>
          <a:xfrm>
            <a:off x="0" y="4798"/>
            <a:ext cx="12192000" cy="6520070"/>
          </a:xfrm>
          <a:prstGeom prst="rect">
            <a:avLst/>
          </a:prstGeom>
          <a:solidFill>
            <a:srgbClr val="D4E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6/28/2021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20" name="Rectangle 19">
            <a:extLst>
              <a:ext uri="{FF2B5EF4-FFF2-40B4-BE49-F238E27FC236}">
                <a16:creationId xmlns:a16="http://schemas.microsoft.com/office/drawing/2014/main" id="{721AD246-B1AD-024D-BD37-F7710E0B462F}"/>
              </a:ext>
            </a:extLst>
          </p:cNvPr>
          <p:cNvSpPr/>
          <p:nvPr userDrawn="1"/>
        </p:nvSpPr>
        <p:spPr>
          <a:xfrm>
            <a:off x="0" y="6211614"/>
            <a:ext cx="12192000" cy="646386"/>
          </a:xfrm>
          <a:prstGeom prst="rect">
            <a:avLst/>
          </a:prstGeom>
          <a:solidFill>
            <a:srgbClr val="213F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13F85"/>
              </a:solidFill>
            </a:endParaRPr>
          </a:p>
        </p:txBody>
      </p:sp>
      <p:sp>
        <p:nvSpPr>
          <p:cNvPr id="16" name="Rounded Rectangle 15">
            <a:extLst>
              <a:ext uri="{FF2B5EF4-FFF2-40B4-BE49-F238E27FC236}">
                <a16:creationId xmlns:a16="http://schemas.microsoft.com/office/drawing/2014/main" id="{3E1EC477-0627-F74D-9B45-4AA4234A2532}"/>
              </a:ext>
            </a:extLst>
          </p:cNvPr>
          <p:cNvSpPr/>
          <p:nvPr userDrawn="1"/>
        </p:nvSpPr>
        <p:spPr>
          <a:xfrm>
            <a:off x="545671" y="4093795"/>
            <a:ext cx="11197149" cy="1784687"/>
          </a:xfrm>
          <a:prstGeom prst="roundRect">
            <a:avLst>
              <a:gd name="adj" fmla="val 16305"/>
            </a:avLst>
          </a:prstGeom>
          <a:solidFill>
            <a:srgbClr val="0049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1C4879A8-76DD-CE43-B355-52B305FB9A08}"/>
              </a:ext>
            </a:extLst>
          </p:cNvPr>
          <p:cNvSpPr/>
          <p:nvPr userDrawn="1"/>
        </p:nvSpPr>
        <p:spPr>
          <a:xfrm>
            <a:off x="1384603" y="4307057"/>
            <a:ext cx="4030718" cy="954107"/>
          </a:xfrm>
          <a:prstGeom prst="rect">
            <a:avLst/>
          </a:prstGeom>
        </p:spPr>
        <p:txBody>
          <a:bodyPr wrap="square">
            <a:spAutoFit/>
          </a:bodyPr>
          <a:lstStyle/>
          <a:p>
            <a:r>
              <a:rPr lang="en-GB" sz="2800" dirty="0">
                <a:solidFill>
                  <a:schemeClr val="bg1"/>
                </a:solidFill>
                <a:effectLst/>
                <a:latin typeface="Futura Medium" panose="020B0602020204020303" pitchFamily="34" charset="-79"/>
                <a:cs typeface="Futura Medium" panose="020B0602020204020303" pitchFamily="34" charset="-79"/>
              </a:rPr>
              <a:t>DID YOU KNOW?</a:t>
            </a:r>
          </a:p>
          <a:p>
            <a:endParaRPr lang="en-GB" sz="2800" dirty="0">
              <a:solidFill>
                <a:schemeClr val="bg1"/>
              </a:solidFill>
              <a:effectLst/>
              <a:latin typeface="Futura Medium" panose="020B0602020204020303" pitchFamily="34" charset="-79"/>
              <a:cs typeface="Futura Medium" panose="020B0602020204020303" pitchFamily="34" charset="-79"/>
            </a:endParaRPr>
          </a:p>
        </p:txBody>
      </p:sp>
      <p:cxnSp>
        <p:nvCxnSpPr>
          <p:cNvPr id="18" name="Straight Connector 17">
            <a:extLst>
              <a:ext uri="{FF2B5EF4-FFF2-40B4-BE49-F238E27FC236}">
                <a16:creationId xmlns:a16="http://schemas.microsoft.com/office/drawing/2014/main" id="{2CEF5E06-6FC2-9F44-BCD2-6E128355854E}"/>
              </a:ext>
            </a:extLst>
          </p:cNvPr>
          <p:cNvCxnSpPr/>
          <p:nvPr userDrawn="1"/>
        </p:nvCxnSpPr>
        <p:spPr>
          <a:xfrm>
            <a:off x="866893" y="4925396"/>
            <a:ext cx="3636579" cy="0"/>
          </a:xfrm>
          <a:prstGeom prst="line">
            <a:avLst/>
          </a:prstGeom>
          <a:ln>
            <a:solidFill>
              <a:srgbClr val="7D2378"/>
            </a:solidFill>
          </a:ln>
        </p:spPr>
        <p:style>
          <a:lnRef idx="3">
            <a:schemeClr val="accent6"/>
          </a:lnRef>
          <a:fillRef idx="0">
            <a:schemeClr val="accent6"/>
          </a:fillRef>
          <a:effectRef idx="2">
            <a:schemeClr val="accent6"/>
          </a:effectRef>
          <a:fontRef idx="minor">
            <a:schemeClr val="tx1"/>
          </a:fontRef>
        </p:style>
      </p:cxnSp>
      <p:pic>
        <p:nvPicPr>
          <p:cNvPr id="19" name="Picture 18">
            <a:extLst>
              <a:ext uri="{FF2B5EF4-FFF2-40B4-BE49-F238E27FC236}">
                <a16:creationId xmlns:a16="http://schemas.microsoft.com/office/drawing/2014/main" id="{466C4BA9-8D0A-B348-9CF1-2A80BD6BB290}"/>
              </a:ext>
            </a:extLst>
          </p:cNvPr>
          <p:cNvPicPr>
            <a:picLocks noChangeAspect="1"/>
          </p:cNvPicPr>
          <p:nvPr userDrawn="1"/>
        </p:nvPicPr>
        <p:blipFill>
          <a:blip r:embed="rId2"/>
          <a:stretch>
            <a:fillRect/>
          </a:stretch>
        </p:blipFill>
        <p:spPr>
          <a:xfrm>
            <a:off x="793289" y="4200789"/>
            <a:ext cx="664919" cy="662260"/>
          </a:xfrm>
          <a:prstGeom prst="rect">
            <a:avLst/>
          </a:prstGeom>
        </p:spPr>
      </p:pic>
      <p:sp>
        <p:nvSpPr>
          <p:cNvPr id="21" name="Rectangle 20">
            <a:extLst>
              <a:ext uri="{FF2B5EF4-FFF2-40B4-BE49-F238E27FC236}">
                <a16:creationId xmlns:a16="http://schemas.microsoft.com/office/drawing/2014/main" id="{D02D532F-08EB-2844-BFAE-1D8610DD6E3F}"/>
              </a:ext>
            </a:extLst>
          </p:cNvPr>
          <p:cNvSpPr/>
          <p:nvPr userDrawn="1"/>
        </p:nvSpPr>
        <p:spPr>
          <a:xfrm>
            <a:off x="793289" y="4982880"/>
            <a:ext cx="10853040" cy="646331"/>
          </a:xfrm>
          <a:prstGeom prst="rect">
            <a:avLst/>
          </a:prstGeom>
        </p:spPr>
        <p:txBody>
          <a:bodyPr wrap="square">
            <a:spAutoFit/>
          </a:bodyPr>
          <a:lstStyle/>
          <a:p>
            <a:r>
              <a:rPr lang="en-GB" sz="1800" b="1" kern="1200" dirty="0">
                <a:solidFill>
                  <a:schemeClr val="bg1"/>
                </a:solidFill>
                <a:effectLst/>
                <a:latin typeface="FUTURA MEDIUM" panose="020B0602020204020303" pitchFamily="34" charset="-79"/>
                <a:ea typeface="+mn-ea"/>
                <a:cs typeface="FUTURA MEDIUM" panose="020B0602020204020303" pitchFamily="34" charset="-79"/>
              </a:rPr>
              <a:t>Just over 7,500 young people in the UK aged under 21 were caught acting as money mules in 2019.</a:t>
            </a:r>
            <a:endParaRPr lang="en-GB" sz="1800" kern="1200" dirty="0">
              <a:solidFill>
                <a:schemeClr val="bg1"/>
              </a:solidFill>
              <a:effectLst/>
              <a:latin typeface="Futura Medium" panose="020B0602020204020303" pitchFamily="34" charset="-79"/>
              <a:ea typeface="+mn-ea"/>
              <a:cs typeface="Futura Medium" panose="020B0602020204020303" pitchFamily="34" charset="-79"/>
            </a:endParaRPr>
          </a:p>
          <a:p>
            <a:r>
              <a:rPr lang="en-GB" sz="1800" i="1" kern="1200" dirty="0">
                <a:solidFill>
                  <a:schemeClr val="bg1"/>
                </a:solidFill>
                <a:effectLst/>
                <a:latin typeface="Futura Medium" panose="020B0602020204020303" pitchFamily="34" charset="-79"/>
                <a:ea typeface="+mn-ea"/>
                <a:cs typeface="Futura Medium" panose="020B0602020204020303" pitchFamily="34" charset="-79"/>
              </a:rPr>
              <a:t>Source: </a:t>
            </a:r>
            <a:r>
              <a:rPr lang="en-GB" sz="1800" i="1" kern="1200" dirty="0" err="1">
                <a:solidFill>
                  <a:schemeClr val="bg1"/>
                </a:solidFill>
                <a:effectLst/>
                <a:latin typeface="Futura Medium" panose="020B0602020204020303" pitchFamily="34" charset="-79"/>
                <a:ea typeface="+mn-ea"/>
                <a:cs typeface="Futura Medium" panose="020B0602020204020303" pitchFamily="34" charset="-79"/>
              </a:rPr>
              <a:t>Cifas</a:t>
            </a:r>
            <a:endParaRPr lang="en-GB" sz="1800" kern="1200" dirty="0">
              <a:solidFill>
                <a:schemeClr val="bg1"/>
              </a:solidFill>
              <a:effectLst/>
              <a:latin typeface="Futura Medium" panose="020B0602020204020303" pitchFamily="34" charset="-79"/>
              <a:ea typeface="+mn-ea"/>
              <a:cs typeface="Futura Medium" panose="020B0602020204020303" pitchFamily="34" charset="-79"/>
            </a:endParaRPr>
          </a:p>
        </p:txBody>
      </p:sp>
      <p:sp>
        <p:nvSpPr>
          <p:cNvPr id="22" name="TextBox 21">
            <a:extLst>
              <a:ext uri="{FF2B5EF4-FFF2-40B4-BE49-F238E27FC236}">
                <a16:creationId xmlns:a16="http://schemas.microsoft.com/office/drawing/2014/main" id="{98E47763-CCA5-2E43-9F6B-C488E991803B}"/>
              </a:ext>
            </a:extLst>
          </p:cNvPr>
          <p:cNvSpPr txBox="1"/>
          <p:nvPr userDrawn="1"/>
        </p:nvSpPr>
        <p:spPr>
          <a:xfrm>
            <a:off x="6096000" y="6289627"/>
            <a:ext cx="6418576"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SECURITY AND FRAUD </a:t>
            </a:r>
            <a:r>
              <a:rPr lang="en-GB" sz="2400" b="0" dirty="0">
                <a:solidFill>
                  <a:schemeClr val="bg1">
                    <a:alpha val="39000"/>
                  </a:schemeClr>
                </a:solidFill>
                <a:latin typeface="Futura" panose="020B0602020204020303" pitchFamily="34" charset="-79"/>
                <a:cs typeface="Futura" panose="020B0602020204020303" pitchFamily="34" charset="-79"/>
              </a:rPr>
              <a:t>MONEY MULES</a:t>
            </a:r>
          </a:p>
        </p:txBody>
      </p:sp>
    </p:spTree>
    <p:extLst>
      <p:ext uri="{BB962C8B-B14F-4D97-AF65-F5344CB8AC3E}">
        <p14:creationId xmlns:p14="http://schemas.microsoft.com/office/powerpoint/2010/main" val="9194185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43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6/28/2021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8" name="Rectangle 7">
            <a:extLst>
              <a:ext uri="{FF2B5EF4-FFF2-40B4-BE49-F238E27FC236}">
                <a16:creationId xmlns:a16="http://schemas.microsoft.com/office/drawing/2014/main" id="{A2C1D0DD-D9DD-F340-BE6B-BDC6BB7E0B61}"/>
              </a:ext>
            </a:extLst>
          </p:cNvPr>
          <p:cNvSpPr/>
          <p:nvPr userDrawn="1"/>
        </p:nvSpPr>
        <p:spPr>
          <a:xfrm>
            <a:off x="0" y="0"/>
            <a:ext cx="12192000" cy="6356350"/>
          </a:xfrm>
          <a:prstGeom prst="rect">
            <a:avLst/>
          </a:prstGeom>
          <a:solidFill>
            <a:srgbClr val="EDDF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C22EDB67-A5BE-E748-9829-9502A49162D8}"/>
              </a:ext>
            </a:extLst>
          </p:cNvPr>
          <p:cNvSpPr txBox="1"/>
          <p:nvPr userDrawn="1"/>
        </p:nvSpPr>
        <p:spPr>
          <a:xfrm>
            <a:off x="1105871" y="326108"/>
            <a:ext cx="7666103" cy="707886"/>
          </a:xfrm>
          <a:prstGeom prst="rect">
            <a:avLst/>
          </a:prstGeom>
          <a:noFill/>
        </p:spPr>
        <p:txBody>
          <a:bodyPr wrap="square" rtlCol="0">
            <a:spAutoFit/>
          </a:bodyPr>
          <a:lstStyle/>
          <a:p>
            <a:r>
              <a:rPr lang="en-US" sz="4000" dirty="0">
                <a:solidFill>
                  <a:srgbClr val="213F85"/>
                </a:solidFill>
                <a:latin typeface="Futura Medium" panose="020B0602020204020303" pitchFamily="34" charset="-79"/>
                <a:cs typeface="Futura Medium" panose="020B0602020204020303" pitchFamily="34" charset="-79"/>
              </a:rPr>
              <a:t>WHAT HAVE </a:t>
            </a:r>
            <a:r>
              <a:rPr lang="en-US" sz="4000" b="1" i="0" dirty="0">
                <a:solidFill>
                  <a:srgbClr val="7D2378"/>
                </a:solidFill>
                <a:latin typeface="Futura" panose="020B0602020204020303" pitchFamily="34" charset="-79"/>
                <a:cs typeface="Futura" panose="020B0602020204020303" pitchFamily="34" charset="-79"/>
              </a:rPr>
              <a:t>YOU LEARNT?</a:t>
            </a:r>
          </a:p>
        </p:txBody>
      </p:sp>
      <p:cxnSp>
        <p:nvCxnSpPr>
          <p:cNvPr id="10" name="Straight Connector 9">
            <a:extLst>
              <a:ext uri="{FF2B5EF4-FFF2-40B4-BE49-F238E27FC236}">
                <a16:creationId xmlns:a16="http://schemas.microsoft.com/office/drawing/2014/main" id="{332A3A5C-366B-B546-88F6-24D0023FB465}"/>
              </a:ext>
            </a:extLst>
          </p:cNvPr>
          <p:cNvCxnSpPr>
            <a:cxnSpLocks/>
          </p:cNvCxnSpPr>
          <p:nvPr userDrawn="1"/>
        </p:nvCxnSpPr>
        <p:spPr>
          <a:xfrm>
            <a:off x="1210137" y="977443"/>
            <a:ext cx="6731228" cy="0"/>
          </a:xfrm>
          <a:prstGeom prst="line">
            <a:avLst/>
          </a:prstGeom>
          <a:ln>
            <a:solidFill>
              <a:srgbClr val="7D2378"/>
            </a:solidFill>
          </a:ln>
        </p:spPr>
        <p:style>
          <a:lnRef idx="3">
            <a:schemeClr val="accent5"/>
          </a:lnRef>
          <a:fillRef idx="0">
            <a:schemeClr val="accent5"/>
          </a:fillRef>
          <a:effectRef idx="2">
            <a:schemeClr val="accent5"/>
          </a:effectRef>
          <a:fontRef idx="minor">
            <a:schemeClr val="tx1"/>
          </a:fontRef>
        </p:style>
      </p:cxnSp>
      <p:sp>
        <p:nvSpPr>
          <p:cNvPr id="15" name="Rectangle 14">
            <a:extLst>
              <a:ext uri="{FF2B5EF4-FFF2-40B4-BE49-F238E27FC236}">
                <a16:creationId xmlns:a16="http://schemas.microsoft.com/office/drawing/2014/main" id="{5D7C30BC-F3B1-BD41-B90C-766A7D174729}"/>
              </a:ext>
            </a:extLst>
          </p:cNvPr>
          <p:cNvSpPr/>
          <p:nvPr userDrawn="1"/>
        </p:nvSpPr>
        <p:spPr>
          <a:xfrm>
            <a:off x="0" y="6211614"/>
            <a:ext cx="12192000" cy="646386"/>
          </a:xfrm>
          <a:prstGeom prst="rect">
            <a:avLst/>
          </a:prstGeom>
          <a:solidFill>
            <a:srgbClr val="213F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13F85"/>
              </a:solidFill>
            </a:endParaRPr>
          </a:p>
        </p:txBody>
      </p:sp>
      <p:sp>
        <p:nvSpPr>
          <p:cNvPr id="17" name="TextBox 16">
            <a:extLst>
              <a:ext uri="{FF2B5EF4-FFF2-40B4-BE49-F238E27FC236}">
                <a16:creationId xmlns:a16="http://schemas.microsoft.com/office/drawing/2014/main" id="{5B40069A-8861-5D44-B479-CF59F620D9AA}"/>
              </a:ext>
            </a:extLst>
          </p:cNvPr>
          <p:cNvSpPr txBox="1"/>
          <p:nvPr userDrawn="1"/>
        </p:nvSpPr>
        <p:spPr>
          <a:xfrm>
            <a:off x="4494998" y="6289627"/>
            <a:ext cx="8019578"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SECURITY AND FRAUD </a:t>
            </a:r>
            <a:r>
              <a:rPr lang="en-GB" sz="2400" b="0" dirty="0">
                <a:solidFill>
                  <a:schemeClr val="bg1">
                    <a:alpha val="39000"/>
                  </a:schemeClr>
                </a:solidFill>
                <a:latin typeface="Futura" panose="020B0602020204020303" pitchFamily="34" charset="-79"/>
                <a:cs typeface="Futura" panose="020B0602020204020303" pitchFamily="34" charset="-79"/>
              </a:rPr>
              <a:t>WHAT HAVE YOU LEARNT?</a:t>
            </a:r>
          </a:p>
        </p:txBody>
      </p:sp>
      <p:pic>
        <p:nvPicPr>
          <p:cNvPr id="3" name="Picture 2">
            <a:extLst>
              <a:ext uri="{FF2B5EF4-FFF2-40B4-BE49-F238E27FC236}">
                <a16:creationId xmlns:a16="http://schemas.microsoft.com/office/drawing/2014/main" id="{A7885BE5-CFF6-8E4F-9E8C-CF199E4E5753}"/>
              </a:ext>
            </a:extLst>
          </p:cNvPr>
          <p:cNvPicPr>
            <a:picLocks noChangeAspect="1"/>
          </p:cNvPicPr>
          <p:nvPr userDrawn="1"/>
        </p:nvPicPr>
        <p:blipFill>
          <a:blip r:embed="rId2"/>
          <a:stretch>
            <a:fillRect/>
          </a:stretch>
        </p:blipFill>
        <p:spPr>
          <a:xfrm>
            <a:off x="405036" y="303567"/>
            <a:ext cx="752968" cy="752968"/>
          </a:xfrm>
          <a:prstGeom prst="rect">
            <a:avLst/>
          </a:prstGeom>
        </p:spPr>
      </p:pic>
      <p:sp>
        <p:nvSpPr>
          <p:cNvPr id="7" name="Rectangle 6">
            <a:extLst>
              <a:ext uri="{FF2B5EF4-FFF2-40B4-BE49-F238E27FC236}">
                <a16:creationId xmlns:a16="http://schemas.microsoft.com/office/drawing/2014/main" id="{78BC6D0F-D87A-B34D-96CA-64F448EDA408}"/>
              </a:ext>
            </a:extLst>
          </p:cNvPr>
          <p:cNvSpPr/>
          <p:nvPr userDrawn="1"/>
        </p:nvSpPr>
        <p:spPr>
          <a:xfrm>
            <a:off x="405035" y="1134548"/>
            <a:ext cx="11289659" cy="646331"/>
          </a:xfrm>
          <a:prstGeom prst="rect">
            <a:avLst/>
          </a:prstGeom>
        </p:spPr>
        <p:txBody>
          <a:bodyPr wrap="square">
            <a:spAutoFit/>
          </a:bodyPr>
          <a:lstStyle/>
          <a:p>
            <a:r>
              <a:rPr lang="en-GB" dirty="0">
                <a:solidFill>
                  <a:srgbClr val="00303C"/>
                </a:solidFill>
                <a:effectLst/>
                <a:latin typeface="Futura" panose="020B0602020204020303" pitchFamily="34" charset="-79"/>
                <a:cs typeface="Futura" panose="020B0602020204020303" pitchFamily="34" charset="-79"/>
              </a:rPr>
              <a:t>Using the knowledge you have learnt from the previous pages in this chapter, complete the activity and case study:</a:t>
            </a:r>
          </a:p>
        </p:txBody>
      </p:sp>
    </p:spTree>
    <p:extLst>
      <p:ext uri="{BB962C8B-B14F-4D97-AF65-F5344CB8AC3E}">
        <p14:creationId xmlns:p14="http://schemas.microsoft.com/office/powerpoint/2010/main" val="61988485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44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6/28/2021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8" name="Rectangle 7">
            <a:extLst>
              <a:ext uri="{FF2B5EF4-FFF2-40B4-BE49-F238E27FC236}">
                <a16:creationId xmlns:a16="http://schemas.microsoft.com/office/drawing/2014/main" id="{A2C1D0DD-D9DD-F340-BE6B-BDC6BB7E0B61}"/>
              </a:ext>
            </a:extLst>
          </p:cNvPr>
          <p:cNvSpPr/>
          <p:nvPr userDrawn="1"/>
        </p:nvSpPr>
        <p:spPr>
          <a:xfrm>
            <a:off x="0" y="0"/>
            <a:ext cx="12192000" cy="6356350"/>
          </a:xfrm>
          <a:prstGeom prst="rect">
            <a:avLst/>
          </a:prstGeom>
          <a:solidFill>
            <a:srgbClr val="EDDF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5D7C30BC-F3B1-BD41-B90C-766A7D174729}"/>
              </a:ext>
            </a:extLst>
          </p:cNvPr>
          <p:cNvSpPr/>
          <p:nvPr userDrawn="1"/>
        </p:nvSpPr>
        <p:spPr>
          <a:xfrm>
            <a:off x="0" y="6211614"/>
            <a:ext cx="12192000" cy="646386"/>
          </a:xfrm>
          <a:prstGeom prst="rect">
            <a:avLst/>
          </a:prstGeom>
          <a:solidFill>
            <a:srgbClr val="213F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13F85"/>
              </a:solidFill>
            </a:endParaRPr>
          </a:p>
        </p:txBody>
      </p:sp>
      <p:sp>
        <p:nvSpPr>
          <p:cNvPr id="17" name="TextBox 16">
            <a:extLst>
              <a:ext uri="{FF2B5EF4-FFF2-40B4-BE49-F238E27FC236}">
                <a16:creationId xmlns:a16="http://schemas.microsoft.com/office/drawing/2014/main" id="{5B40069A-8861-5D44-B479-CF59F620D9AA}"/>
              </a:ext>
            </a:extLst>
          </p:cNvPr>
          <p:cNvSpPr txBox="1"/>
          <p:nvPr userDrawn="1"/>
        </p:nvSpPr>
        <p:spPr>
          <a:xfrm>
            <a:off x="4494998" y="6289627"/>
            <a:ext cx="8019578"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SECURITY AND FRAUD </a:t>
            </a:r>
            <a:r>
              <a:rPr lang="en-GB" sz="2400" b="0" dirty="0">
                <a:solidFill>
                  <a:schemeClr val="bg1">
                    <a:alpha val="39000"/>
                  </a:schemeClr>
                </a:solidFill>
                <a:latin typeface="Futura" panose="020B0602020204020303" pitchFamily="34" charset="-79"/>
                <a:cs typeface="Futura" panose="020B0602020204020303" pitchFamily="34" charset="-79"/>
              </a:rPr>
              <a:t>WHAT HAVE YOU LEARNT?</a:t>
            </a:r>
          </a:p>
        </p:txBody>
      </p:sp>
      <p:sp>
        <p:nvSpPr>
          <p:cNvPr id="16" name="TextBox 15">
            <a:extLst>
              <a:ext uri="{FF2B5EF4-FFF2-40B4-BE49-F238E27FC236}">
                <a16:creationId xmlns:a16="http://schemas.microsoft.com/office/drawing/2014/main" id="{72DAAD13-94DB-5349-84ED-07602289BE04}"/>
              </a:ext>
            </a:extLst>
          </p:cNvPr>
          <p:cNvSpPr txBox="1"/>
          <p:nvPr userDrawn="1"/>
        </p:nvSpPr>
        <p:spPr>
          <a:xfrm>
            <a:off x="1035944" y="470225"/>
            <a:ext cx="5165719"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CASE STUDY</a:t>
            </a:r>
          </a:p>
        </p:txBody>
      </p:sp>
      <p:cxnSp>
        <p:nvCxnSpPr>
          <p:cNvPr id="18" name="Straight Connector 17">
            <a:extLst>
              <a:ext uri="{FF2B5EF4-FFF2-40B4-BE49-F238E27FC236}">
                <a16:creationId xmlns:a16="http://schemas.microsoft.com/office/drawing/2014/main" id="{62584AAC-D222-CB4F-A443-C6B994050F23}"/>
              </a:ext>
            </a:extLst>
          </p:cNvPr>
          <p:cNvCxnSpPr>
            <a:cxnSpLocks/>
          </p:cNvCxnSpPr>
          <p:nvPr userDrawn="1"/>
        </p:nvCxnSpPr>
        <p:spPr>
          <a:xfrm>
            <a:off x="1130271" y="892345"/>
            <a:ext cx="1858884" cy="0"/>
          </a:xfrm>
          <a:prstGeom prst="line">
            <a:avLst/>
          </a:prstGeom>
          <a:ln>
            <a:solidFill>
              <a:srgbClr val="7D2378"/>
            </a:solidFill>
          </a:ln>
        </p:spPr>
        <p:style>
          <a:lnRef idx="3">
            <a:schemeClr val="accent5"/>
          </a:lnRef>
          <a:fillRef idx="0">
            <a:schemeClr val="accent5"/>
          </a:fillRef>
          <a:effectRef idx="2">
            <a:schemeClr val="accent5"/>
          </a:effectRef>
          <a:fontRef idx="minor">
            <a:schemeClr val="tx1"/>
          </a:fontRef>
        </p:style>
      </p:cxnSp>
      <p:pic>
        <p:nvPicPr>
          <p:cNvPr id="19" name="Picture 18">
            <a:extLst>
              <a:ext uri="{FF2B5EF4-FFF2-40B4-BE49-F238E27FC236}">
                <a16:creationId xmlns:a16="http://schemas.microsoft.com/office/drawing/2014/main" id="{79EEC6CD-4153-2646-ABF3-112466CF0DB5}"/>
              </a:ext>
            </a:extLst>
          </p:cNvPr>
          <p:cNvPicPr>
            <a:picLocks noChangeAspect="1"/>
          </p:cNvPicPr>
          <p:nvPr userDrawn="1"/>
        </p:nvPicPr>
        <p:blipFill>
          <a:blip r:embed="rId2"/>
          <a:stretch>
            <a:fillRect/>
          </a:stretch>
        </p:blipFill>
        <p:spPr>
          <a:xfrm>
            <a:off x="487298" y="411999"/>
            <a:ext cx="578115" cy="578115"/>
          </a:xfrm>
          <a:prstGeom prst="rect">
            <a:avLst/>
          </a:prstGeom>
        </p:spPr>
      </p:pic>
      <p:sp>
        <p:nvSpPr>
          <p:cNvPr id="11" name="Rectangle 10">
            <a:extLst>
              <a:ext uri="{FF2B5EF4-FFF2-40B4-BE49-F238E27FC236}">
                <a16:creationId xmlns:a16="http://schemas.microsoft.com/office/drawing/2014/main" id="{81190822-CA8B-ED4D-A119-D2DB9BB6D0D1}"/>
              </a:ext>
            </a:extLst>
          </p:cNvPr>
          <p:cNvSpPr/>
          <p:nvPr userDrawn="1"/>
        </p:nvSpPr>
        <p:spPr>
          <a:xfrm>
            <a:off x="3054013" y="523013"/>
            <a:ext cx="3651705" cy="369332"/>
          </a:xfrm>
          <a:prstGeom prst="rect">
            <a:avLst/>
          </a:prstGeom>
        </p:spPr>
        <p:txBody>
          <a:bodyPr wrap="none">
            <a:spAutoFit/>
          </a:bodyPr>
          <a:lstStyle/>
          <a:p>
            <a:r>
              <a:rPr lang="en-GB" dirty="0">
                <a:solidFill>
                  <a:srgbClr val="002F3B"/>
                </a:solidFill>
                <a:effectLst/>
                <a:latin typeface="Futura" panose="020B0602020204020303" pitchFamily="34" charset="-79"/>
                <a:cs typeface="Futura" panose="020B0602020204020303" pitchFamily="34" charset="-79"/>
              </a:rPr>
              <a:t>Noah receives the following text:</a:t>
            </a:r>
          </a:p>
        </p:txBody>
      </p:sp>
      <p:pic>
        <p:nvPicPr>
          <p:cNvPr id="20" name="Picture 19">
            <a:extLst>
              <a:ext uri="{FF2B5EF4-FFF2-40B4-BE49-F238E27FC236}">
                <a16:creationId xmlns:a16="http://schemas.microsoft.com/office/drawing/2014/main" id="{6FC2982B-D6E4-924B-AA74-4652909D356E}"/>
              </a:ext>
            </a:extLst>
          </p:cNvPr>
          <p:cNvPicPr>
            <a:picLocks noChangeAspect="1"/>
          </p:cNvPicPr>
          <p:nvPr userDrawn="1"/>
        </p:nvPicPr>
        <p:blipFill>
          <a:blip r:embed="rId3"/>
          <a:stretch>
            <a:fillRect/>
          </a:stretch>
        </p:blipFill>
        <p:spPr>
          <a:xfrm>
            <a:off x="7941365" y="-638175"/>
            <a:ext cx="5054512" cy="6858000"/>
          </a:xfrm>
          <a:prstGeom prst="rect">
            <a:avLst/>
          </a:prstGeom>
        </p:spPr>
      </p:pic>
      <p:sp>
        <p:nvSpPr>
          <p:cNvPr id="21" name="Rectangle 20">
            <a:extLst>
              <a:ext uri="{FF2B5EF4-FFF2-40B4-BE49-F238E27FC236}">
                <a16:creationId xmlns:a16="http://schemas.microsoft.com/office/drawing/2014/main" id="{0E401F2A-E0D1-7B49-B473-8A9B93BD7F0B}"/>
              </a:ext>
            </a:extLst>
          </p:cNvPr>
          <p:cNvSpPr/>
          <p:nvPr userDrawn="1"/>
        </p:nvSpPr>
        <p:spPr>
          <a:xfrm>
            <a:off x="487298" y="1037081"/>
            <a:ext cx="7666102" cy="4524315"/>
          </a:xfrm>
          <a:prstGeom prst="rect">
            <a:avLst/>
          </a:prstGeom>
        </p:spPr>
        <p:txBody>
          <a:bodyPr wrap="square">
            <a:spAutoFit/>
          </a:bodyPr>
          <a:lstStyle/>
          <a:p>
            <a:r>
              <a:rPr lang="en-GB" dirty="0">
                <a:solidFill>
                  <a:srgbClr val="00303C"/>
                </a:solidFill>
                <a:effectLst/>
                <a:latin typeface="Futura" panose="020B0602020204020303" pitchFamily="34" charset="-79"/>
                <a:cs typeface="Futura" panose="020B0602020204020303" pitchFamily="34" charset="-79"/>
              </a:rPr>
              <a:t>In a panic, Noah clicks through using the link provided and immediately enters his customer number and PIN. Within seconds he receives another message…</a:t>
            </a:r>
          </a:p>
          <a:p>
            <a:endParaRPr lang="en-GB" dirty="0">
              <a:solidFill>
                <a:srgbClr val="00303C"/>
              </a:solidFill>
              <a:effectLst/>
              <a:latin typeface="Futura" panose="020B0602020204020303" pitchFamily="34" charset="-79"/>
              <a:cs typeface="Futura" panose="020B0602020204020303" pitchFamily="34" charset="-79"/>
            </a:endParaRPr>
          </a:p>
          <a:p>
            <a:endParaRPr lang="en-GB" dirty="0">
              <a:solidFill>
                <a:srgbClr val="002F3B"/>
              </a:solidFill>
              <a:effectLst/>
              <a:latin typeface="Futura" panose="020B0602020204020303" pitchFamily="34" charset="-79"/>
              <a:cs typeface="Futura" panose="020B0602020204020303" pitchFamily="34" charset="-79"/>
            </a:endParaRPr>
          </a:p>
          <a:p>
            <a:endParaRPr lang="en-GB" dirty="0">
              <a:solidFill>
                <a:srgbClr val="002F3B"/>
              </a:solidFill>
              <a:effectLst/>
              <a:latin typeface="Futura" panose="020B0602020204020303" pitchFamily="34" charset="-79"/>
              <a:cs typeface="Futura" panose="020B0602020204020303" pitchFamily="34" charset="-79"/>
            </a:endParaRPr>
          </a:p>
          <a:p>
            <a:endParaRPr lang="en-GB" dirty="0">
              <a:solidFill>
                <a:srgbClr val="002F3B"/>
              </a:solidFill>
              <a:effectLst/>
              <a:latin typeface="Futura" panose="020B0602020204020303" pitchFamily="34" charset="-79"/>
              <a:cs typeface="Futura" panose="020B0602020204020303" pitchFamily="34" charset="-79"/>
            </a:endParaRPr>
          </a:p>
          <a:p>
            <a:r>
              <a:rPr lang="en-GB" dirty="0">
                <a:solidFill>
                  <a:srgbClr val="00303C"/>
                </a:solidFill>
                <a:effectLst/>
                <a:latin typeface="Futura" panose="020B0602020204020303" pitchFamily="34" charset="-79"/>
                <a:cs typeface="Futura" panose="020B0602020204020303" pitchFamily="34" charset="-79"/>
              </a:rPr>
              <a:t>Still thinking about it, he looks again at the messages and starts to wonder if they are genuine. He checks his online banking app and, to his horror, he realises that all of his savings have gone.</a:t>
            </a:r>
          </a:p>
          <a:p>
            <a:endParaRPr lang="en-GB" dirty="0">
              <a:solidFill>
                <a:srgbClr val="00303C"/>
              </a:solidFill>
              <a:effectLst/>
              <a:latin typeface="Futura" panose="020B0602020204020303" pitchFamily="34" charset="-79"/>
              <a:cs typeface="Futura" panose="020B0602020204020303" pitchFamily="34" charset="-79"/>
            </a:endParaRPr>
          </a:p>
          <a:p>
            <a:r>
              <a:rPr lang="en-GB" b="1" dirty="0">
                <a:solidFill>
                  <a:srgbClr val="00303C"/>
                </a:solidFill>
                <a:effectLst/>
                <a:latin typeface="Swiss 721 SWA" panose="020B0504020202020204" pitchFamily="34" charset="0"/>
                <a:cs typeface="Futura" panose="020B0602020204020303" pitchFamily="34" charset="-79"/>
              </a:rPr>
              <a:t>1. </a:t>
            </a:r>
            <a:r>
              <a:rPr lang="en-GB" dirty="0">
                <a:solidFill>
                  <a:srgbClr val="00303C"/>
                </a:solidFill>
                <a:effectLst/>
                <a:latin typeface="Futura" panose="020B0602020204020303" pitchFamily="34" charset="-79"/>
                <a:cs typeface="Futura" panose="020B0602020204020303" pitchFamily="34" charset="-79"/>
              </a:rPr>
              <a:t>What method of identify fraud is this?</a:t>
            </a:r>
          </a:p>
          <a:p>
            <a:r>
              <a:rPr lang="en-GB" b="1" dirty="0">
                <a:solidFill>
                  <a:srgbClr val="00303C"/>
                </a:solidFill>
                <a:effectLst/>
                <a:latin typeface="Swiss 721 SWA" panose="020B0504020202020204" pitchFamily="34" charset="0"/>
                <a:cs typeface="Futura" panose="020B0602020204020303" pitchFamily="34" charset="-79"/>
              </a:rPr>
              <a:t>2. </a:t>
            </a:r>
            <a:r>
              <a:rPr lang="en-GB" dirty="0">
                <a:solidFill>
                  <a:srgbClr val="00303C"/>
                </a:solidFill>
                <a:effectLst/>
                <a:latin typeface="Futura" panose="020B0602020204020303" pitchFamily="34" charset="-79"/>
                <a:cs typeface="Futura" panose="020B0602020204020303" pitchFamily="34" charset="-79"/>
              </a:rPr>
              <a:t>Looking back at the text, Noah has spotted a number of concerns.  </a:t>
            </a:r>
          </a:p>
          <a:p>
            <a:r>
              <a:rPr lang="en-GB" dirty="0">
                <a:solidFill>
                  <a:srgbClr val="00303C"/>
                </a:solidFill>
                <a:effectLst/>
                <a:latin typeface="Futura" panose="020B0602020204020303" pitchFamily="34" charset="-79"/>
                <a:cs typeface="Futura" panose="020B0602020204020303" pitchFamily="34" charset="-79"/>
              </a:rPr>
              <a:t>    Identify three details that indicate that the text is not genuine.</a:t>
            </a:r>
          </a:p>
          <a:p>
            <a:r>
              <a:rPr lang="en-GB" b="1" dirty="0">
                <a:solidFill>
                  <a:srgbClr val="00303C"/>
                </a:solidFill>
                <a:effectLst/>
                <a:latin typeface="Swiss 721 SWA" panose="020B0504020202020204" pitchFamily="34" charset="0"/>
                <a:cs typeface="Futura" panose="020B0602020204020303" pitchFamily="34" charset="-79"/>
              </a:rPr>
              <a:t>3.</a:t>
            </a:r>
            <a:r>
              <a:rPr lang="en-GB" dirty="0">
                <a:solidFill>
                  <a:srgbClr val="00303C"/>
                </a:solidFill>
                <a:effectLst/>
                <a:latin typeface="Futura" panose="020B0602020204020303" pitchFamily="34" charset="-79"/>
                <a:cs typeface="Futura" panose="020B0602020204020303" pitchFamily="34" charset="-79"/>
              </a:rPr>
              <a:t> How could Noah have protected himself against this identity fraud?</a:t>
            </a:r>
          </a:p>
          <a:p>
            <a:r>
              <a:rPr lang="en-GB" b="1" dirty="0">
                <a:solidFill>
                  <a:srgbClr val="00303C"/>
                </a:solidFill>
                <a:effectLst/>
                <a:latin typeface="Swiss 721 SWA" panose="020B0504020202020204" pitchFamily="34" charset="0"/>
                <a:cs typeface="Futura" panose="020B0602020204020303" pitchFamily="34" charset="-79"/>
              </a:rPr>
              <a:t>4.</a:t>
            </a:r>
            <a:r>
              <a:rPr lang="en-GB" dirty="0">
                <a:solidFill>
                  <a:srgbClr val="00303C"/>
                </a:solidFill>
                <a:effectLst/>
                <a:latin typeface="Futura" panose="020B0602020204020303" pitchFamily="34" charset="-79"/>
                <a:cs typeface="Futura" panose="020B0602020204020303" pitchFamily="34" charset="-79"/>
              </a:rPr>
              <a:t> List five things Noah should do now.</a:t>
            </a:r>
          </a:p>
        </p:txBody>
      </p:sp>
      <p:pic>
        <p:nvPicPr>
          <p:cNvPr id="23" name="Picture 22">
            <a:extLst>
              <a:ext uri="{FF2B5EF4-FFF2-40B4-BE49-F238E27FC236}">
                <a16:creationId xmlns:a16="http://schemas.microsoft.com/office/drawing/2014/main" id="{9124E818-48A7-B94D-B606-28062246A1C6}"/>
              </a:ext>
            </a:extLst>
          </p:cNvPr>
          <p:cNvPicPr>
            <a:picLocks noChangeAspect="1"/>
          </p:cNvPicPr>
          <p:nvPr userDrawn="1"/>
        </p:nvPicPr>
        <p:blipFill>
          <a:blip r:embed="rId4"/>
          <a:stretch>
            <a:fillRect/>
          </a:stretch>
        </p:blipFill>
        <p:spPr>
          <a:xfrm>
            <a:off x="2558761" y="1839416"/>
            <a:ext cx="5245100" cy="939800"/>
          </a:xfrm>
          <a:prstGeom prst="rect">
            <a:avLst/>
          </a:prstGeom>
        </p:spPr>
      </p:pic>
    </p:spTree>
    <p:extLst>
      <p:ext uri="{BB962C8B-B14F-4D97-AF65-F5344CB8AC3E}">
        <p14:creationId xmlns:p14="http://schemas.microsoft.com/office/powerpoint/2010/main" val="124953859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45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6/28/2021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5" name="Rectangle 14">
            <a:extLst>
              <a:ext uri="{FF2B5EF4-FFF2-40B4-BE49-F238E27FC236}">
                <a16:creationId xmlns:a16="http://schemas.microsoft.com/office/drawing/2014/main" id="{5D7C30BC-F3B1-BD41-B90C-766A7D174729}"/>
              </a:ext>
            </a:extLst>
          </p:cNvPr>
          <p:cNvSpPr/>
          <p:nvPr userDrawn="1"/>
        </p:nvSpPr>
        <p:spPr>
          <a:xfrm>
            <a:off x="0" y="6211614"/>
            <a:ext cx="12192000" cy="646386"/>
          </a:xfrm>
          <a:prstGeom prst="rect">
            <a:avLst/>
          </a:prstGeom>
          <a:solidFill>
            <a:srgbClr val="213F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13F85"/>
              </a:solidFill>
            </a:endParaRPr>
          </a:p>
        </p:txBody>
      </p:sp>
      <p:sp>
        <p:nvSpPr>
          <p:cNvPr id="17" name="TextBox 16">
            <a:extLst>
              <a:ext uri="{FF2B5EF4-FFF2-40B4-BE49-F238E27FC236}">
                <a16:creationId xmlns:a16="http://schemas.microsoft.com/office/drawing/2014/main" id="{5B40069A-8861-5D44-B479-CF59F620D9AA}"/>
              </a:ext>
            </a:extLst>
          </p:cNvPr>
          <p:cNvSpPr txBox="1"/>
          <p:nvPr userDrawn="1"/>
        </p:nvSpPr>
        <p:spPr>
          <a:xfrm>
            <a:off x="4038600" y="6289627"/>
            <a:ext cx="8475976"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SECURITY AND FRAUD </a:t>
            </a:r>
            <a:r>
              <a:rPr lang="en-GB" sz="2400" b="0" dirty="0">
                <a:solidFill>
                  <a:schemeClr val="bg1">
                    <a:alpha val="39000"/>
                  </a:schemeClr>
                </a:solidFill>
                <a:latin typeface="Futura" panose="020B0602020204020303" pitchFamily="34" charset="-79"/>
                <a:cs typeface="Futura" panose="020B0602020204020303" pitchFamily="34" charset="-79"/>
              </a:rPr>
              <a:t>FURTHER YOUR KNOWLEDGE</a:t>
            </a:r>
          </a:p>
        </p:txBody>
      </p:sp>
      <p:sp>
        <p:nvSpPr>
          <p:cNvPr id="22" name="Rectangle 21">
            <a:extLst>
              <a:ext uri="{FF2B5EF4-FFF2-40B4-BE49-F238E27FC236}">
                <a16:creationId xmlns:a16="http://schemas.microsoft.com/office/drawing/2014/main" id="{2800B796-8FB1-F844-BC47-7CEE5BF8735B}"/>
              </a:ext>
            </a:extLst>
          </p:cNvPr>
          <p:cNvSpPr/>
          <p:nvPr userDrawn="1"/>
        </p:nvSpPr>
        <p:spPr>
          <a:xfrm>
            <a:off x="0" y="0"/>
            <a:ext cx="12192000" cy="6219825"/>
          </a:xfrm>
          <a:prstGeom prst="rect">
            <a:avLst/>
          </a:prstGeom>
          <a:solidFill>
            <a:srgbClr val="FFE9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A325A241-9D05-7F45-9585-6026FEA1780E}"/>
              </a:ext>
            </a:extLst>
          </p:cNvPr>
          <p:cNvSpPr txBox="1"/>
          <p:nvPr userDrawn="1"/>
        </p:nvSpPr>
        <p:spPr>
          <a:xfrm>
            <a:off x="449548" y="336302"/>
            <a:ext cx="7666103" cy="584775"/>
          </a:xfrm>
          <a:prstGeom prst="rect">
            <a:avLst/>
          </a:prstGeom>
          <a:noFill/>
        </p:spPr>
        <p:txBody>
          <a:bodyPr wrap="square" rtlCol="0">
            <a:spAutoFit/>
          </a:bodyPr>
          <a:lstStyle/>
          <a:p>
            <a:r>
              <a:rPr lang="en-US" sz="3200" dirty="0">
                <a:solidFill>
                  <a:srgbClr val="EB8B2D"/>
                </a:solidFill>
                <a:latin typeface="Futura Medium" panose="020B0602020204020303" pitchFamily="34" charset="-79"/>
                <a:cs typeface="Futura Medium" panose="020B0602020204020303" pitchFamily="34" charset="-79"/>
              </a:rPr>
              <a:t>FURTHER</a:t>
            </a:r>
            <a:endParaRPr lang="en-US" sz="3200" b="1" i="0" dirty="0">
              <a:solidFill>
                <a:srgbClr val="00303C"/>
              </a:solidFill>
              <a:latin typeface="Futura" panose="020B0602020204020303" pitchFamily="34" charset="-79"/>
              <a:cs typeface="Futura" panose="020B0602020204020303" pitchFamily="34" charset="-79"/>
            </a:endParaRPr>
          </a:p>
        </p:txBody>
      </p:sp>
      <p:cxnSp>
        <p:nvCxnSpPr>
          <p:cNvPr id="25" name="Straight Connector 24">
            <a:extLst>
              <a:ext uri="{FF2B5EF4-FFF2-40B4-BE49-F238E27FC236}">
                <a16:creationId xmlns:a16="http://schemas.microsoft.com/office/drawing/2014/main" id="{F7EC9395-8AD4-1C42-AE11-D5644DC8B717}"/>
              </a:ext>
            </a:extLst>
          </p:cNvPr>
          <p:cNvCxnSpPr>
            <a:cxnSpLocks/>
          </p:cNvCxnSpPr>
          <p:nvPr userDrawn="1"/>
        </p:nvCxnSpPr>
        <p:spPr>
          <a:xfrm>
            <a:off x="563753" y="1257252"/>
            <a:ext cx="3978430" cy="0"/>
          </a:xfrm>
          <a:prstGeom prst="line">
            <a:avLst/>
          </a:prstGeom>
          <a:ln>
            <a:solidFill>
              <a:srgbClr val="EB8B2D"/>
            </a:solidFill>
          </a:ln>
        </p:spPr>
        <p:style>
          <a:lnRef idx="3">
            <a:schemeClr val="accent5"/>
          </a:lnRef>
          <a:fillRef idx="0">
            <a:schemeClr val="accent5"/>
          </a:fillRef>
          <a:effectRef idx="2">
            <a:schemeClr val="accent5"/>
          </a:effectRef>
          <a:fontRef idx="minor">
            <a:schemeClr val="tx1"/>
          </a:fontRef>
        </p:style>
      </p:cxnSp>
      <p:sp>
        <p:nvSpPr>
          <p:cNvPr id="26" name="TextBox 25">
            <a:extLst>
              <a:ext uri="{FF2B5EF4-FFF2-40B4-BE49-F238E27FC236}">
                <a16:creationId xmlns:a16="http://schemas.microsoft.com/office/drawing/2014/main" id="{BEB36636-D736-CE45-BD11-667A1301C77B}"/>
              </a:ext>
            </a:extLst>
          </p:cNvPr>
          <p:cNvSpPr txBox="1"/>
          <p:nvPr userDrawn="1"/>
        </p:nvSpPr>
        <p:spPr>
          <a:xfrm>
            <a:off x="449548" y="1479117"/>
            <a:ext cx="4601818"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PERSONAL DATA</a:t>
            </a:r>
          </a:p>
        </p:txBody>
      </p:sp>
      <p:sp>
        <p:nvSpPr>
          <p:cNvPr id="27" name="Rectangle 26">
            <a:extLst>
              <a:ext uri="{FF2B5EF4-FFF2-40B4-BE49-F238E27FC236}">
                <a16:creationId xmlns:a16="http://schemas.microsoft.com/office/drawing/2014/main" id="{1BAFF485-3243-A041-8CFF-16A41EB77FD9}"/>
              </a:ext>
            </a:extLst>
          </p:cNvPr>
          <p:cNvSpPr/>
          <p:nvPr userDrawn="1"/>
        </p:nvSpPr>
        <p:spPr>
          <a:xfrm>
            <a:off x="449548" y="728448"/>
            <a:ext cx="4232249" cy="584775"/>
          </a:xfrm>
          <a:prstGeom prst="rect">
            <a:avLst/>
          </a:prstGeom>
        </p:spPr>
        <p:txBody>
          <a:bodyPr wrap="none">
            <a:spAutoFit/>
          </a:bodyPr>
          <a:lstStyle/>
          <a:p>
            <a:r>
              <a:rPr lang="en-US" sz="3200" b="1" i="0" dirty="0">
                <a:solidFill>
                  <a:srgbClr val="00303C"/>
                </a:solidFill>
                <a:latin typeface="Futura" panose="020B0602020204020303" pitchFamily="34" charset="-79"/>
                <a:cs typeface="Futura" panose="020B0602020204020303" pitchFamily="34" charset="-79"/>
              </a:rPr>
              <a:t>YOUR KNOWLEDGE</a:t>
            </a:r>
            <a:endParaRPr lang="en-US" sz="3200" dirty="0"/>
          </a:p>
        </p:txBody>
      </p:sp>
      <p:sp>
        <p:nvSpPr>
          <p:cNvPr id="2" name="Rectangle 1">
            <a:extLst>
              <a:ext uri="{FF2B5EF4-FFF2-40B4-BE49-F238E27FC236}">
                <a16:creationId xmlns:a16="http://schemas.microsoft.com/office/drawing/2014/main" id="{D30B3697-AD5E-E44F-BE37-2D72A3887B93}"/>
              </a:ext>
            </a:extLst>
          </p:cNvPr>
          <p:cNvSpPr/>
          <p:nvPr userDrawn="1"/>
        </p:nvSpPr>
        <p:spPr>
          <a:xfrm>
            <a:off x="449548" y="1995664"/>
            <a:ext cx="3467934" cy="3693319"/>
          </a:xfrm>
          <a:prstGeom prst="rect">
            <a:avLst/>
          </a:prstGeom>
        </p:spPr>
        <p:txBody>
          <a:bodyPr wrap="square">
            <a:spAutoFit/>
          </a:bodyPr>
          <a:lstStyle/>
          <a:p>
            <a:r>
              <a:rPr lang="en-GB" dirty="0">
                <a:solidFill>
                  <a:srgbClr val="00303C"/>
                </a:solidFill>
                <a:effectLst/>
                <a:latin typeface="Futura" panose="020B0602020204020303" pitchFamily="34" charset="-79"/>
                <a:cs typeface="Futura" panose="020B0602020204020303" pitchFamily="34" charset="-79"/>
              </a:rPr>
              <a:t>In 2017 Ofcom asked 1,800 adults how confident they were about knowing how to manage access to their personal data online. By this, Ofcom meant whether these adults knew how to stop companies from getting access to their personal details, for example, their date of birth, address, phone number, etc. The chart here shows the answers that were given as percentages.</a:t>
            </a:r>
          </a:p>
        </p:txBody>
      </p:sp>
      <p:pic>
        <p:nvPicPr>
          <p:cNvPr id="7" name="Picture 6">
            <a:extLst>
              <a:ext uri="{FF2B5EF4-FFF2-40B4-BE49-F238E27FC236}">
                <a16:creationId xmlns:a16="http://schemas.microsoft.com/office/drawing/2014/main" id="{ADAC0A95-F3E2-A14E-8147-6743381A63A3}"/>
              </a:ext>
            </a:extLst>
          </p:cNvPr>
          <p:cNvPicPr>
            <a:picLocks noChangeAspect="1"/>
          </p:cNvPicPr>
          <p:nvPr userDrawn="1"/>
        </p:nvPicPr>
        <p:blipFill rotWithShape="1">
          <a:blip r:embed="rId2"/>
          <a:srcRect t="9305"/>
          <a:stretch/>
        </p:blipFill>
        <p:spPr>
          <a:xfrm>
            <a:off x="4419600" y="336302"/>
            <a:ext cx="7887912" cy="6219826"/>
          </a:xfrm>
          <a:prstGeom prst="rect">
            <a:avLst/>
          </a:prstGeom>
        </p:spPr>
      </p:pic>
      <p:pic>
        <p:nvPicPr>
          <p:cNvPr id="28" name="Picture 27">
            <a:extLst>
              <a:ext uri="{FF2B5EF4-FFF2-40B4-BE49-F238E27FC236}">
                <a16:creationId xmlns:a16="http://schemas.microsoft.com/office/drawing/2014/main" id="{ED64090D-35E4-B440-A822-9DB66EE6E2C2}"/>
              </a:ext>
            </a:extLst>
          </p:cNvPr>
          <p:cNvPicPr>
            <a:picLocks noChangeAspect="1"/>
          </p:cNvPicPr>
          <p:nvPr userDrawn="1"/>
        </p:nvPicPr>
        <p:blipFill rotWithShape="1">
          <a:blip r:embed="rId2"/>
          <a:srcRect t="1067" b="90406"/>
          <a:stretch/>
        </p:blipFill>
        <p:spPr>
          <a:xfrm>
            <a:off x="4038600" y="5084419"/>
            <a:ext cx="7887912" cy="584775"/>
          </a:xfrm>
          <a:prstGeom prst="rect">
            <a:avLst/>
          </a:prstGeom>
        </p:spPr>
      </p:pic>
      <p:sp>
        <p:nvSpPr>
          <p:cNvPr id="12" name="Rectangle 11">
            <a:extLst>
              <a:ext uri="{FF2B5EF4-FFF2-40B4-BE49-F238E27FC236}">
                <a16:creationId xmlns:a16="http://schemas.microsoft.com/office/drawing/2014/main" id="{BC8EEA72-30B0-E34B-88DC-E7C3FE44EA3B}"/>
              </a:ext>
            </a:extLst>
          </p:cNvPr>
          <p:cNvSpPr/>
          <p:nvPr userDrawn="1"/>
        </p:nvSpPr>
        <p:spPr>
          <a:xfrm>
            <a:off x="8827271" y="5460304"/>
            <a:ext cx="2999667" cy="369332"/>
          </a:xfrm>
          <a:prstGeom prst="rect">
            <a:avLst/>
          </a:prstGeom>
        </p:spPr>
        <p:txBody>
          <a:bodyPr wrap="none">
            <a:spAutoFit/>
          </a:bodyPr>
          <a:lstStyle/>
          <a:p>
            <a:r>
              <a:rPr lang="en-GB" i="1" dirty="0">
                <a:solidFill>
                  <a:srgbClr val="002F3B"/>
                </a:solidFill>
                <a:effectLst/>
                <a:latin typeface="Futura" panose="020B0602020204020303" pitchFamily="34" charset="-79"/>
                <a:cs typeface="Futura" panose="020B0602020204020303" pitchFamily="34" charset="-79"/>
              </a:rPr>
              <a:t>Source: </a:t>
            </a:r>
            <a:r>
              <a:rPr lang="en-GB" i="1" dirty="0" err="1">
                <a:solidFill>
                  <a:srgbClr val="002F3B"/>
                </a:solidFill>
                <a:effectLst/>
                <a:latin typeface="Futura" panose="020B0602020204020303" pitchFamily="34" charset="-79"/>
                <a:cs typeface="Futura" panose="020B0602020204020303" pitchFamily="34" charset="-79"/>
              </a:rPr>
              <a:t>www.ofcom.org.uk</a:t>
            </a:r>
            <a:endParaRPr lang="en-GB" dirty="0">
              <a:solidFill>
                <a:srgbClr val="002F3B"/>
              </a:solidFill>
              <a:effectLst/>
              <a:latin typeface="Futura" panose="020B0602020204020303" pitchFamily="34" charset="-79"/>
              <a:cs typeface="Futura" panose="020B0602020204020303" pitchFamily="34" charset="-79"/>
            </a:endParaRPr>
          </a:p>
        </p:txBody>
      </p:sp>
    </p:spTree>
    <p:extLst>
      <p:ext uri="{BB962C8B-B14F-4D97-AF65-F5344CB8AC3E}">
        <p14:creationId xmlns:p14="http://schemas.microsoft.com/office/powerpoint/2010/main" val="205294898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46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6/28/2021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5" name="Rectangle 14">
            <a:extLst>
              <a:ext uri="{FF2B5EF4-FFF2-40B4-BE49-F238E27FC236}">
                <a16:creationId xmlns:a16="http://schemas.microsoft.com/office/drawing/2014/main" id="{5D7C30BC-F3B1-BD41-B90C-766A7D174729}"/>
              </a:ext>
            </a:extLst>
          </p:cNvPr>
          <p:cNvSpPr/>
          <p:nvPr userDrawn="1"/>
        </p:nvSpPr>
        <p:spPr>
          <a:xfrm>
            <a:off x="0" y="6211614"/>
            <a:ext cx="12192000" cy="646386"/>
          </a:xfrm>
          <a:prstGeom prst="rect">
            <a:avLst/>
          </a:prstGeom>
          <a:solidFill>
            <a:srgbClr val="213F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13F85"/>
              </a:solidFill>
            </a:endParaRPr>
          </a:p>
        </p:txBody>
      </p:sp>
      <p:sp>
        <p:nvSpPr>
          <p:cNvPr id="17" name="TextBox 16">
            <a:extLst>
              <a:ext uri="{FF2B5EF4-FFF2-40B4-BE49-F238E27FC236}">
                <a16:creationId xmlns:a16="http://schemas.microsoft.com/office/drawing/2014/main" id="{5B40069A-8861-5D44-B479-CF59F620D9AA}"/>
              </a:ext>
            </a:extLst>
          </p:cNvPr>
          <p:cNvSpPr txBox="1"/>
          <p:nvPr userDrawn="1"/>
        </p:nvSpPr>
        <p:spPr>
          <a:xfrm>
            <a:off x="4038600" y="6289627"/>
            <a:ext cx="8475976"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SECURITY AND FRAUD </a:t>
            </a:r>
            <a:r>
              <a:rPr lang="en-GB" sz="2400" b="0" dirty="0">
                <a:solidFill>
                  <a:schemeClr val="bg1">
                    <a:alpha val="39000"/>
                  </a:schemeClr>
                </a:solidFill>
                <a:latin typeface="Futura" panose="020B0602020204020303" pitchFamily="34" charset="-79"/>
                <a:cs typeface="Futura" panose="020B0602020204020303" pitchFamily="34" charset="-79"/>
              </a:rPr>
              <a:t>FURTHER YOUR KNOWLEDGE</a:t>
            </a:r>
          </a:p>
        </p:txBody>
      </p:sp>
      <p:sp>
        <p:nvSpPr>
          <p:cNvPr id="22" name="Rectangle 21">
            <a:extLst>
              <a:ext uri="{FF2B5EF4-FFF2-40B4-BE49-F238E27FC236}">
                <a16:creationId xmlns:a16="http://schemas.microsoft.com/office/drawing/2014/main" id="{2800B796-8FB1-F844-BC47-7CEE5BF8735B}"/>
              </a:ext>
            </a:extLst>
          </p:cNvPr>
          <p:cNvSpPr/>
          <p:nvPr userDrawn="1"/>
        </p:nvSpPr>
        <p:spPr>
          <a:xfrm>
            <a:off x="0" y="0"/>
            <a:ext cx="12192000" cy="6219825"/>
          </a:xfrm>
          <a:prstGeom prst="rect">
            <a:avLst/>
          </a:prstGeom>
          <a:solidFill>
            <a:srgbClr val="FFE9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41795A8D-0FCD-6042-9379-78CE110FFF5B}"/>
              </a:ext>
            </a:extLst>
          </p:cNvPr>
          <p:cNvSpPr/>
          <p:nvPr userDrawn="1"/>
        </p:nvSpPr>
        <p:spPr>
          <a:xfrm>
            <a:off x="429928" y="341311"/>
            <a:ext cx="11033759" cy="5909310"/>
          </a:xfrm>
          <a:prstGeom prst="rect">
            <a:avLst/>
          </a:prstGeom>
        </p:spPr>
        <p:txBody>
          <a:bodyPr wrap="square">
            <a:spAutoFit/>
          </a:bodyPr>
          <a:lstStyle/>
          <a:p>
            <a:r>
              <a:rPr lang="en-GB" b="1" dirty="0">
                <a:solidFill>
                  <a:srgbClr val="00303C"/>
                </a:solidFill>
                <a:effectLst/>
                <a:latin typeface="FUTURA MEDIUM" panose="020B0602020204020303" pitchFamily="34" charset="-79"/>
                <a:cs typeface="FUTURA MEDIUM" panose="020B0602020204020303" pitchFamily="34" charset="-79"/>
              </a:rPr>
              <a:t>1. </a:t>
            </a:r>
            <a:r>
              <a:rPr lang="en-GB" dirty="0">
                <a:solidFill>
                  <a:srgbClr val="00303C"/>
                </a:solidFill>
                <a:effectLst/>
                <a:latin typeface="Futura Medium" panose="020B0602020204020303" pitchFamily="34" charset="-79"/>
                <a:cs typeface="Futura Medium" panose="020B0602020204020303" pitchFamily="34" charset="-79"/>
              </a:rPr>
              <a:t>What percentage of all internet users were either very or fairly confident about managing their data   </a:t>
            </a:r>
          </a:p>
          <a:p>
            <a:r>
              <a:rPr lang="en-GB" dirty="0">
                <a:solidFill>
                  <a:srgbClr val="00303C"/>
                </a:solidFill>
                <a:effectLst/>
                <a:latin typeface="Futura Medium" panose="020B0602020204020303" pitchFamily="34" charset="-79"/>
                <a:cs typeface="Futura Medium" panose="020B0602020204020303" pitchFamily="34" charset="-79"/>
              </a:rPr>
              <a:t>    online?</a:t>
            </a:r>
          </a:p>
          <a:p>
            <a:endParaRPr lang="en-GB" dirty="0">
              <a:solidFill>
                <a:srgbClr val="00303C"/>
              </a:solidFill>
              <a:effectLst/>
              <a:latin typeface="Futura Medium" panose="020B0602020204020303" pitchFamily="34" charset="-79"/>
              <a:cs typeface="Futura Medium" panose="020B0602020204020303" pitchFamily="34" charset="-79"/>
            </a:endParaRPr>
          </a:p>
          <a:p>
            <a:r>
              <a:rPr lang="en-GB" b="1" dirty="0">
                <a:solidFill>
                  <a:srgbClr val="00303C"/>
                </a:solidFill>
                <a:effectLst/>
                <a:latin typeface="FUTURA MEDIUM" panose="020B0602020204020303" pitchFamily="34" charset="-79"/>
                <a:cs typeface="FUTURA MEDIUM" panose="020B0602020204020303" pitchFamily="34" charset="-79"/>
              </a:rPr>
              <a:t>2. a)</a:t>
            </a:r>
            <a:r>
              <a:rPr lang="en-GB" dirty="0">
                <a:solidFill>
                  <a:srgbClr val="00303C"/>
                </a:solidFill>
                <a:effectLst/>
                <a:latin typeface="Futura Medium" panose="020B0602020204020303" pitchFamily="34" charset="-79"/>
                <a:cs typeface="Futura Medium" panose="020B0602020204020303" pitchFamily="34" charset="-79"/>
              </a:rPr>
              <a:t> Which age groups were more confident than this?</a:t>
            </a:r>
          </a:p>
          <a:p>
            <a:r>
              <a:rPr lang="en-GB" b="1" dirty="0">
                <a:solidFill>
                  <a:srgbClr val="00303C"/>
                </a:solidFill>
                <a:effectLst/>
                <a:latin typeface="FUTURA MEDIUM" panose="020B0602020204020303" pitchFamily="34" charset="-79"/>
                <a:cs typeface="FUTURA MEDIUM" panose="020B0602020204020303" pitchFamily="34" charset="-79"/>
              </a:rPr>
              <a:t>    b)</a:t>
            </a:r>
            <a:r>
              <a:rPr lang="en-GB" dirty="0">
                <a:solidFill>
                  <a:srgbClr val="00303C"/>
                </a:solidFill>
                <a:effectLst/>
                <a:latin typeface="Futura Medium" panose="020B0602020204020303" pitchFamily="34" charset="-79"/>
                <a:cs typeface="Futura Medium" panose="020B0602020204020303" pitchFamily="34" charset="-79"/>
              </a:rPr>
              <a:t> Why do you think this is?</a:t>
            </a:r>
          </a:p>
          <a:p>
            <a:endParaRPr lang="en-GB" dirty="0">
              <a:solidFill>
                <a:srgbClr val="00303C"/>
              </a:solidFill>
              <a:effectLst/>
              <a:latin typeface="Futura Medium" panose="020B0602020204020303" pitchFamily="34" charset="-79"/>
              <a:cs typeface="Futura Medium" panose="020B0602020204020303" pitchFamily="34" charset="-79"/>
            </a:endParaRPr>
          </a:p>
          <a:p>
            <a:r>
              <a:rPr lang="en-GB" b="1" dirty="0">
                <a:solidFill>
                  <a:srgbClr val="00303C"/>
                </a:solidFill>
                <a:effectLst/>
                <a:latin typeface="FUTURA MEDIUM" panose="020B0602020204020303" pitchFamily="34" charset="-79"/>
                <a:cs typeface="FUTURA MEDIUM" panose="020B0602020204020303" pitchFamily="34" charset="-79"/>
              </a:rPr>
              <a:t>3. a) </a:t>
            </a:r>
            <a:r>
              <a:rPr lang="en-GB" dirty="0">
                <a:solidFill>
                  <a:srgbClr val="00303C"/>
                </a:solidFill>
                <a:effectLst/>
                <a:latin typeface="Futura Medium" panose="020B0602020204020303" pitchFamily="34" charset="-79"/>
                <a:cs typeface="Futura Medium" panose="020B0602020204020303" pitchFamily="34" charset="-79"/>
              </a:rPr>
              <a:t>Which age group was the least confident about managing their data online?</a:t>
            </a:r>
          </a:p>
          <a:p>
            <a:r>
              <a:rPr lang="en-GB" b="1" dirty="0">
                <a:solidFill>
                  <a:srgbClr val="00303C"/>
                </a:solidFill>
                <a:effectLst/>
                <a:latin typeface="FUTURA MEDIUM" panose="020B0602020204020303" pitchFamily="34" charset="-79"/>
                <a:cs typeface="FUTURA MEDIUM" panose="020B0602020204020303" pitchFamily="34" charset="-79"/>
              </a:rPr>
              <a:t>    b)</a:t>
            </a:r>
            <a:r>
              <a:rPr lang="en-GB" dirty="0">
                <a:solidFill>
                  <a:srgbClr val="00303C"/>
                </a:solidFill>
                <a:effectLst/>
                <a:latin typeface="Futura Medium" panose="020B0602020204020303" pitchFamily="34" charset="-79"/>
                <a:cs typeface="Futura Medium" panose="020B0602020204020303" pitchFamily="34" charset="-79"/>
              </a:rPr>
              <a:t> Is this the response that you would have expected? Explain your answer.</a:t>
            </a:r>
          </a:p>
          <a:p>
            <a:endParaRPr lang="en-GB" dirty="0">
              <a:solidFill>
                <a:srgbClr val="00303C"/>
              </a:solidFill>
              <a:effectLst/>
              <a:latin typeface="Futura Medium" panose="020B0602020204020303" pitchFamily="34" charset="-79"/>
              <a:cs typeface="Futura Medium" panose="020B0602020204020303" pitchFamily="34" charset="-79"/>
            </a:endParaRPr>
          </a:p>
          <a:p>
            <a:r>
              <a:rPr lang="en-GB" sz="1800" b="1" kern="1200" dirty="0">
                <a:solidFill>
                  <a:srgbClr val="00303C"/>
                </a:solidFill>
                <a:effectLst/>
                <a:latin typeface="FUTURA MEDIUM" panose="020B0602020204020303" pitchFamily="34" charset="-79"/>
                <a:ea typeface="+mn-ea"/>
                <a:cs typeface="FUTURA MEDIUM" panose="020B0602020204020303" pitchFamily="34" charset="-79"/>
              </a:rPr>
              <a:t>4. </a:t>
            </a:r>
            <a:r>
              <a:rPr lang="en-GB" sz="1800" kern="1200" dirty="0">
                <a:solidFill>
                  <a:srgbClr val="00303C"/>
                </a:solidFill>
                <a:effectLst/>
                <a:latin typeface="Futura Medium" panose="020B0602020204020303" pitchFamily="34" charset="-79"/>
                <a:ea typeface="+mn-ea"/>
                <a:cs typeface="Futura Medium" panose="020B0602020204020303" pitchFamily="34" charset="-79"/>
              </a:rPr>
              <a:t>Ofcom have provided you with the raw data, showing the actual number of males and females who   </a:t>
            </a: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    responded to this question. Calculate these as percentages and draw two pie charts representing this  </a:t>
            </a: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    information.</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br>
              <a:rPr lang="en-GB" sz="1800" kern="1200" dirty="0">
                <a:solidFill>
                  <a:srgbClr val="00303C"/>
                </a:solidFill>
                <a:effectLst/>
                <a:latin typeface="Futura Medium" panose="020B0602020204020303" pitchFamily="34" charset="-79"/>
                <a:ea typeface="+mn-ea"/>
                <a:cs typeface="Futura Medium" panose="020B0602020204020303" pitchFamily="34" charset="-79"/>
              </a:rPr>
            </a:br>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b="1" kern="1200" dirty="0">
                <a:solidFill>
                  <a:srgbClr val="00303C"/>
                </a:solidFill>
                <a:effectLst/>
                <a:latin typeface="FUTURA MEDIUM" panose="020B0602020204020303" pitchFamily="34" charset="-79"/>
                <a:ea typeface="+mn-ea"/>
                <a:cs typeface="FUTURA MEDIUM" panose="020B0602020204020303" pitchFamily="34" charset="-79"/>
              </a:rPr>
              <a:t>5. </a:t>
            </a:r>
            <a:r>
              <a:rPr lang="en-GB" sz="1800" kern="1200" dirty="0">
                <a:solidFill>
                  <a:srgbClr val="00303C"/>
                </a:solidFill>
                <a:effectLst/>
                <a:latin typeface="Futura Medium" panose="020B0602020204020303" pitchFamily="34" charset="-79"/>
                <a:ea typeface="+mn-ea"/>
                <a:cs typeface="Futura Medium" panose="020B0602020204020303" pitchFamily="34" charset="-79"/>
              </a:rPr>
              <a:t>Finally, write a paragraph summarising the key outcomes of this data.</a:t>
            </a:r>
          </a:p>
          <a:p>
            <a:endParaRPr lang="en-GB" dirty="0">
              <a:solidFill>
                <a:srgbClr val="002F3B"/>
              </a:solidFill>
              <a:effectLst/>
              <a:latin typeface="Futura" panose="020B0602020204020303" pitchFamily="34" charset="-79"/>
              <a:cs typeface="Futura" panose="020B0602020204020303" pitchFamily="34" charset="-79"/>
            </a:endParaRPr>
          </a:p>
        </p:txBody>
      </p:sp>
      <p:pic>
        <p:nvPicPr>
          <p:cNvPr id="8" name="Picture 7">
            <a:extLst>
              <a:ext uri="{FF2B5EF4-FFF2-40B4-BE49-F238E27FC236}">
                <a16:creationId xmlns:a16="http://schemas.microsoft.com/office/drawing/2014/main" id="{D74CC73A-062D-4443-A812-0BAA22166CFA}"/>
              </a:ext>
            </a:extLst>
          </p:cNvPr>
          <p:cNvPicPr>
            <a:picLocks noChangeAspect="1"/>
          </p:cNvPicPr>
          <p:nvPr userDrawn="1"/>
        </p:nvPicPr>
        <p:blipFill>
          <a:blip r:embed="rId2"/>
          <a:stretch>
            <a:fillRect/>
          </a:stretch>
        </p:blipFill>
        <p:spPr>
          <a:xfrm>
            <a:off x="1635924" y="3838253"/>
            <a:ext cx="8869316" cy="1489729"/>
          </a:xfrm>
          <a:prstGeom prst="rect">
            <a:avLst/>
          </a:prstGeom>
        </p:spPr>
      </p:pic>
    </p:spTree>
    <p:extLst>
      <p:ext uri="{BB962C8B-B14F-4D97-AF65-F5344CB8AC3E}">
        <p14:creationId xmlns:p14="http://schemas.microsoft.com/office/powerpoint/2010/main" val="218720607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47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6/28/2021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5" name="Rectangle 14">
            <a:extLst>
              <a:ext uri="{FF2B5EF4-FFF2-40B4-BE49-F238E27FC236}">
                <a16:creationId xmlns:a16="http://schemas.microsoft.com/office/drawing/2014/main" id="{5D7C30BC-F3B1-BD41-B90C-766A7D174729}"/>
              </a:ext>
            </a:extLst>
          </p:cNvPr>
          <p:cNvSpPr/>
          <p:nvPr userDrawn="1"/>
        </p:nvSpPr>
        <p:spPr>
          <a:xfrm>
            <a:off x="0" y="6211614"/>
            <a:ext cx="12192000" cy="646386"/>
          </a:xfrm>
          <a:prstGeom prst="rect">
            <a:avLst/>
          </a:prstGeom>
          <a:solidFill>
            <a:srgbClr val="213F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13F85"/>
              </a:solidFill>
            </a:endParaRPr>
          </a:p>
        </p:txBody>
      </p:sp>
      <p:sp>
        <p:nvSpPr>
          <p:cNvPr id="17" name="TextBox 16">
            <a:extLst>
              <a:ext uri="{FF2B5EF4-FFF2-40B4-BE49-F238E27FC236}">
                <a16:creationId xmlns:a16="http://schemas.microsoft.com/office/drawing/2014/main" id="{5B40069A-8861-5D44-B479-CF59F620D9AA}"/>
              </a:ext>
            </a:extLst>
          </p:cNvPr>
          <p:cNvSpPr txBox="1"/>
          <p:nvPr userDrawn="1"/>
        </p:nvSpPr>
        <p:spPr>
          <a:xfrm>
            <a:off x="4038600" y="6289627"/>
            <a:ext cx="8475976"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SECURITY AND FRAUD </a:t>
            </a:r>
            <a:r>
              <a:rPr lang="en-GB" sz="2400" b="0" dirty="0">
                <a:solidFill>
                  <a:schemeClr val="bg1">
                    <a:alpha val="39000"/>
                  </a:schemeClr>
                </a:solidFill>
                <a:latin typeface="Futura" panose="020B0602020204020303" pitchFamily="34" charset="-79"/>
                <a:cs typeface="Futura" panose="020B0602020204020303" pitchFamily="34" charset="-79"/>
              </a:rPr>
              <a:t>FURTHER YOUR KNOWLEDGE</a:t>
            </a:r>
          </a:p>
        </p:txBody>
      </p:sp>
      <p:sp>
        <p:nvSpPr>
          <p:cNvPr id="22" name="Rectangle 21">
            <a:extLst>
              <a:ext uri="{FF2B5EF4-FFF2-40B4-BE49-F238E27FC236}">
                <a16:creationId xmlns:a16="http://schemas.microsoft.com/office/drawing/2014/main" id="{2800B796-8FB1-F844-BC47-7CEE5BF8735B}"/>
              </a:ext>
            </a:extLst>
          </p:cNvPr>
          <p:cNvSpPr/>
          <p:nvPr userDrawn="1"/>
        </p:nvSpPr>
        <p:spPr>
          <a:xfrm>
            <a:off x="0" y="0"/>
            <a:ext cx="12192000" cy="6219825"/>
          </a:xfrm>
          <a:prstGeom prst="rect">
            <a:avLst/>
          </a:prstGeom>
          <a:solidFill>
            <a:srgbClr val="FFE9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BEB36636-D736-CE45-BD11-667A1301C77B}"/>
              </a:ext>
            </a:extLst>
          </p:cNvPr>
          <p:cNvSpPr txBox="1"/>
          <p:nvPr userDrawn="1"/>
        </p:nvSpPr>
        <p:spPr>
          <a:xfrm>
            <a:off x="430298" y="421585"/>
            <a:ext cx="4601818"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CHECKS MADE</a:t>
            </a:r>
          </a:p>
        </p:txBody>
      </p:sp>
      <p:sp>
        <p:nvSpPr>
          <p:cNvPr id="3" name="Rectangle 2">
            <a:extLst>
              <a:ext uri="{FF2B5EF4-FFF2-40B4-BE49-F238E27FC236}">
                <a16:creationId xmlns:a16="http://schemas.microsoft.com/office/drawing/2014/main" id="{F945B868-38CF-E34D-9D7D-DB57F58A3CF4}"/>
              </a:ext>
            </a:extLst>
          </p:cNvPr>
          <p:cNvSpPr/>
          <p:nvPr userDrawn="1"/>
        </p:nvSpPr>
        <p:spPr>
          <a:xfrm>
            <a:off x="430298" y="1019775"/>
            <a:ext cx="2928919" cy="3970318"/>
          </a:xfrm>
          <a:prstGeom prst="rect">
            <a:avLst/>
          </a:prstGeom>
        </p:spPr>
        <p:txBody>
          <a:bodyPr wrap="square">
            <a:spAutoFit/>
          </a:bodyPr>
          <a:lstStyle/>
          <a:p>
            <a:r>
              <a:rPr lang="en-GB" dirty="0">
                <a:solidFill>
                  <a:srgbClr val="00303C"/>
                </a:solidFill>
                <a:effectLst/>
                <a:latin typeface="Futura" panose="020B0602020204020303" pitchFamily="34" charset="-79"/>
                <a:cs typeface="Futura" panose="020B0602020204020303" pitchFamily="34" charset="-79"/>
              </a:rPr>
              <a:t>The infographic shows the checks people make when purchasing online before entering financial information.</a:t>
            </a:r>
          </a:p>
          <a:p>
            <a:endParaRPr lang="en-GB" dirty="0">
              <a:solidFill>
                <a:srgbClr val="00303C"/>
              </a:solidFill>
              <a:effectLst/>
              <a:latin typeface="Futura" panose="020B0602020204020303" pitchFamily="34" charset="-79"/>
              <a:cs typeface="Futura" panose="020B0602020204020303" pitchFamily="34" charset="-79"/>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kern="1200" dirty="0">
                <a:solidFill>
                  <a:srgbClr val="00303C"/>
                </a:solidFill>
                <a:effectLst/>
                <a:latin typeface="FUTURA MEDIUM" panose="020B0602020204020303" pitchFamily="34" charset="-79"/>
                <a:ea typeface="+mn-ea"/>
                <a:cs typeface="FUTURA MEDIUM" panose="020B0602020204020303" pitchFamily="34" charset="-79"/>
              </a:rPr>
              <a:t>1.</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In pairs, write a summary explaining the key points of this data. In your opinion, is there anything about the data that you were surprised about?</a:t>
            </a:r>
          </a:p>
          <a:p>
            <a:endParaRPr lang="en-GB" dirty="0">
              <a:solidFill>
                <a:srgbClr val="002F3B"/>
              </a:solidFill>
              <a:effectLst/>
              <a:latin typeface="Futura" panose="020B0602020204020303" pitchFamily="34" charset="-79"/>
              <a:cs typeface="Futura" panose="020B0602020204020303" pitchFamily="34" charset="-79"/>
            </a:endParaRPr>
          </a:p>
        </p:txBody>
      </p:sp>
      <p:sp>
        <p:nvSpPr>
          <p:cNvPr id="9" name="Rectangle 8">
            <a:extLst>
              <a:ext uri="{FF2B5EF4-FFF2-40B4-BE49-F238E27FC236}">
                <a16:creationId xmlns:a16="http://schemas.microsoft.com/office/drawing/2014/main" id="{ACF5D39A-C243-D541-B648-A7E52544B4AA}"/>
              </a:ext>
            </a:extLst>
          </p:cNvPr>
          <p:cNvSpPr/>
          <p:nvPr userDrawn="1"/>
        </p:nvSpPr>
        <p:spPr>
          <a:xfrm>
            <a:off x="3619101" y="383085"/>
            <a:ext cx="8123721" cy="54498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993E67DA-701F-F44A-AD7D-B568B0048F96}"/>
              </a:ext>
            </a:extLst>
          </p:cNvPr>
          <p:cNvPicPr>
            <a:picLocks noChangeAspect="1"/>
          </p:cNvPicPr>
          <p:nvPr userDrawn="1"/>
        </p:nvPicPr>
        <p:blipFill rotWithShape="1">
          <a:blip r:embed="rId2"/>
          <a:srcRect t="14870" b="16912"/>
          <a:stretch/>
        </p:blipFill>
        <p:spPr>
          <a:xfrm>
            <a:off x="3465095" y="460084"/>
            <a:ext cx="8402485" cy="5262281"/>
          </a:xfrm>
          <a:prstGeom prst="rect">
            <a:avLst/>
          </a:prstGeom>
        </p:spPr>
      </p:pic>
    </p:spTree>
    <p:extLst>
      <p:ext uri="{BB962C8B-B14F-4D97-AF65-F5344CB8AC3E}">
        <p14:creationId xmlns:p14="http://schemas.microsoft.com/office/powerpoint/2010/main" val="29058812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117FF842-25A4-4145-A931-81FC77157C99}"/>
              </a:ext>
            </a:extLst>
          </p:cNvPr>
          <p:cNvPicPr>
            <a:picLocks noChangeAspect="1"/>
          </p:cNvPicPr>
          <p:nvPr userDrawn="1"/>
        </p:nvPicPr>
        <p:blipFill>
          <a:blip r:embed="rId2"/>
          <a:stretch>
            <a:fillRect/>
          </a:stretch>
        </p:blipFill>
        <p:spPr>
          <a:xfrm>
            <a:off x="723813" y="412596"/>
            <a:ext cx="814394" cy="796690"/>
          </a:xfrm>
          <a:prstGeom prst="rect">
            <a:avLst/>
          </a:prstGeom>
        </p:spPr>
      </p:pic>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6/28/2021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20" name="Rectangle 19">
            <a:extLst>
              <a:ext uri="{FF2B5EF4-FFF2-40B4-BE49-F238E27FC236}">
                <a16:creationId xmlns:a16="http://schemas.microsoft.com/office/drawing/2014/main" id="{ED559CB6-C78D-6742-B631-A9BAE9C48685}"/>
              </a:ext>
            </a:extLst>
          </p:cNvPr>
          <p:cNvSpPr/>
          <p:nvPr userDrawn="1"/>
        </p:nvSpPr>
        <p:spPr>
          <a:xfrm>
            <a:off x="0" y="6211614"/>
            <a:ext cx="12192000" cy="646386"/>
          </a:xfrm>
          <a:prstGeom prst="rect">
            <a:avLst/>
          </a:prstGeom>
          <a:solidFill>
            <a:srgbClr val="213F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13F85"/>
              </a:solidFill>
            </a:endParaRPr>
          </a:p>
        </p:txBody>
      </p:sp>
      <p:sp>
        <p:nvSpPr>
          <p:cNvPr id="23" name="TextBox 22">
            <a:extLst>
              <a:ext uri="{FF2B5EF4-FFF2-40B4-BE49-F238E27FC236}">
                <a16:creationId xmlns:a16="http://schemas.microsoft.com/office/drawing/2014/main" id="{1BC55565-1A36-274E-9C84-E52717BDC787}"/>
              </a:ext>
            </a:extLst>
          </p:cNvPr>
          <p:cNvSpPr txBox="1"/>
          <p:nvPr userDrawn="1"/>
        </p:nvSpPr>
        <p:spPr>
          <a:xfrm>
            <a:off x="5900285" y="6289627"/>
            <a:ext cx="6614291"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SECURITY AND FRAUD </a:t>
            </a:r>
            <a:r>
              <a:rPr lang="en-GB" sz="2400" b="0" dirty="0">
                <a:solidFill>
                  <a:schemeClr val="bg1">
                    <a:alpha val="39000"/>
                  </a:schemeClr>
                </a:solidFill>
                <a:latin typeface="Futura" panose="020B0602020204020303" pitchFamily="34" charset="-79"/>
                <a:cs typeface="Futura" panose="020B0602020204020303" pitchFamily="34" charset="-79"/>
              </a:rPr>
              <a:t>WHAT IS FRAUD?</a:t>
            </a:r>
          </a:p>
        </p:txBody>
      </p:sp>
      <p:pic>
        <p:nvPicPr>
          <p:cNvPr id="3" name="Picture 2">
            <a:extLst>
              <a:ext uri="{FF2B5EF4-FFF2-40B4-BE49-F238E27FC236}">
                <a16:creationId xmlns:a16="http://schemas.microsoft.com/office/drawing/2014/main" id="{27BB5DFE-0A52-534E-BD7E-734E8145E52C}"/>
              </a:ext>
            </a:extLst>
          </p:cNvPr>
          <p:cNvPicPr>
            <a:picLocks noChangeAspect="1"/>
          </p:cNvPicPr>
          <p:nvPr userDrawn="1"/>
        </p:nvPicPr>
        <p:blipFill>
          <a:blip r:embed="rId3"/>
          <a:stretch>
            <a:fillRect/>
          </a:stretch>
        </p:blipFill>
        <p:spPr>
          <a:xfrm rot="5400000">
            <a:off x="6023986" y="-3227625"/>
            <a:ext cx="218375" cy="12762806"/>
          </a:xfrm>
          <a:prstGeom prst="rect">
            <a:avLst/>
          </a:prstGeom>
        </p:spPr>
      </p:pic>
      <p:pic>
        <p:nvPicPr>
          <p:cNvPr id="10" name="Picture 9">
            <a:extLst>
              <a:ext uri="{FF2B5EF4-FFF2-40B4-BE49-F238E27FC236}">
                <a16:creationId xmlns:a16="http://schemas.microsoft.com/office/drawing/2014/main" id="{E343B986-63E5-4043-B4A9-15270539AE6F}"/>
              </a:ext>
            </a:extLst>
          </p:cNvPr>
          <p:cNvPicPr>
            <a:picLocks noChangeAspect="1"/>
          </p:cNvPicPr>
          <p:nvPr userDrawn="1"/>
        </p:nvPicPr>
        <p:blipFill>
          <a:blip r:embed="rId4"/>
          <a:stretch>
            <a:fillRect/>
          </a:stretch>
        </p:blipFill>
        <p:spPr>
          <a:xfrm rot="5400000" flipV="1">
            <a:off x="3931921" y="2770886"/>
            <a:ext cx="617622" cy="102937"/>
          </a:xfrm>
          <a:prstGeom prst="rect">
            <a:avLst/>
          </a:prstGeom>
        </p:spPr>
      </p:pic>
      <p:pic>
        <p:nvPicPr>
          <p:cNvPr id="18" name="Picture 17">
            <a:extLst>
              <a:ext uri="{FF2B5EF4-FFF2-40B4-BE49-F238E27FC236}">
                <a16:creationId xmlns:a16="http://schemas.microsoft.com/office/drawing/2014/main" id="{F576B327-49D7-F743-A702-DCAD08CB2797}"/>
              </a:ext>
            </a:extLst>
          </p:cNvPr>
          <p:cNvPicPr>
            <a:picLocks noChangeAspect="1"/>
          </p:cNvPicPr>
          <p:nvPr userDrawn="1"/>
        </p:nvPicPr>
        <p:blipFill>
          <a:blip r:embed="rId4"/>
          <a:stretch>
            <a:fillRect/>
          </a:stretch>
        </p:blipFill>
        <p:spPr>
          <a:xfrm rot="5400000" flipV="1">
            <a:off x="8010760" y="3411121"/>
            <a:ext cx="617622" cy="102937"/>
          </a:xfrm>
          <a:prstGeom prst="rect">
            <a:avLst/>
          </a:prstGeom>
        </p:spPr>
      </p:pic>
      <p:sp>
        <p:nvSpPr>
          <p:cNvPr id="8" name="Rectangle 7">
            <a:extLst>
              <a:ext uri="{FF2B5EF4-FFF2-40B4-BE49-F238E27FC236}">
                <a16:creationId xmlns:a16="http://schemas.microsoft.com/office/drawing/2014/main" id="{849E66CF-7EA8-994C-BFE2-E30AC39B6435}"/>
              </a:ext>
            </a:extLst>
          </p:cNvPr>
          <p:cNvSpPr/>
          <p:nvPr userDrawn="1"/>
        </p:nvSpPr>
        <p:spPr>
          <a:xfrm>
            <a:off x="1623462" y="337482"/>
            <a:ext cx="6096000" cy="2031325"/>
          </a:xfrm>
          <a:prstGeom prst="rect">
            <a:avLst/>
          </a:prstGeom>
        </p:spPr>
        <p:txBody>
          <a:bodyPr>
            <a:spAutoFit/>
          </a:bodyPr>
          <a:lstStyle/>
          <a:p>
            <a:r>
              <a:rPr lang="en-GB" dirty="0">
                <a:solidFill>
                  <a:srgbClr val="002F3B"/>
                </a:solidFill>
                <a:effectLst/>
                <a:latin typeface="Futura" panose="020B0602020204020303" pitchFamily="34" charset="-79"/>
                <a:cs typeface="Futura" panose="020B0602020204020303" pitchFamily="34" charset="-79"/>
              </a:rPr>
              <a:t>In 1925, Victor Lustig posed as the deputy director general of the Ministry of Posts and Telegraphs in Paris. He met with a group of scrap dealers and offered them the chance to buy the Eiffel Tower. One of the scrap dealers fell for the con and Lustig escaped with their money. He was eventually caught and sentenced to 20 years in Alcatraz (a notorious American prison). </a:t>
            </a:r>
          </a:p>
        </p:txBody>
      </p:sp>
      <p:sp>
        <p:nvSpPr>
          <p:cNvPr id="13" name="Rectangle 12">
            <a:extLst>
              <a:ext uri="{FF2B5EF4-FFF2-40B4-BE49-F238E27FC236}">
                <a16:creationId xmlns:a16="http://schemas.microsoft.com/office/drawing/2014/main" id="{DD8744A7-6C18-4B49-8EBA-F764421087ED}"/>
              </a:ext>
            </a:extLst>
          </p:cNvPr>
          <p:cNvSpPr/>
          <p:nvPr userDrawn="1"/>
        </p:nvSpPr>
        <p:spPr>
          <a:xfrm>
            <a:off x="5483014" y="3852613"/>
            <a:ext cx="6255171" cy="2031325"/>
          </a:xfrm>
          <a:prstGeom prst="rect">
            <a:avLst/>
          </a:prstGeom>
        </p:spPr>
        <p:txBody>
          <a:bodyPr wrap="square">
            <a:spAutoFit/>
          </a:bodyPr>
          <a:lstStyle/>
          <a:p>
            <a:r>
              <a:rPr lang="en-GB" dirty="0">
                <a:solidFill>
                  <a:srgbClr val="002F3B"/>
                </a:solidFill>
                <a:effectLst/>
                <a:latin typeface="Futura" panose="020B0602020204020303" pitchFamily="34" charset="-79"/>
                <a:cs typeface="Futura" panose="020B0602020204020303" pitchFamily="34" charset="-79"/>
              </a:rPr>
              <a:t>In the 1960s, Frank Abagnale Jr. assumed a number of identities, including an aircraft pilot and a doctor. Before he reached his 19th birthday he obtained more than </a:t>
            </a:r>
            <a:br>
              <a:rPr lang="en-GB" dirty="0">
                <a:solidFill>
                  <a:srgbClr val="002F3B"/>
                </a:solidFill>
                <a:effectLst/>
                <a:latin typeface="Futura" panose="020B0602020204020303" pitchFamily="34" charset="-79"/>
                <a:cs typeface="Futura" panose="020B0602020204020303" pitchFamily="34" charset="-79"/>
              </a:rPr>
            </a:br>
            <a:r>
              <a:rPr lang="en-GB" dirty="0">
                <a:solidFill>
                  <a:srgbClr val="002F3B"/>
                </a:solidFill>
                <a:effectLst/>
                <a:latin typeface="Futura" panose="020B0602020204020303" pitchFamily="34" charset="-79"/>
                <a:cs typeface="Futura" panose="020B0602020204020303" pitchFamily="34" charset="-79"/>
              </a:rPr>
              <a:t>$2 million through fraud. Aged 21, he was sentenced to 12 years in a federal prison for multiple counts of forgery. His story was made into a 2002 film called Catch Me If You Can starring Leonardo DiCaprio and Tom Hanks.</a:t>
            </a:r>
          </a:p>
        </p:txBody>
      </p:sp>
      <p:pic>
        <p:nvPicPr>
          <p:cNvPr id="14" name="Picture 13">
            <a:extLst>
              <a:ext uri="{FF2B5EF4-FFF2-40B4-BE49-F238E27FC236}">
                <a16:creationId xmlns:a16="http://schemas.microsoft.com/office/drawing/2014/main" id="{F77DBE5A-2CF6-B046-B5DA-DBE79ABEE754}"/>
              </a:ext>
            </a:extLst>
          </p:cNvPr>
          <p:cNvPicPr>
            <a:picLocks noChangeAspect="1"/>
          </p:cNvPicPr>
          <p:nvPr userDrawn="1"/>
        </p:nvPicPr>
        <p:blipFill>
          <a:blip r:embed="rId5"/>
          <a:stretch>
            <a:fillRect/>
          </a:stretch>
        </p:blipFill>
        <p:spPr>
          <a:xfrm>
            <a:off x="4613712" y="3863805"/>
            <a:ext cx="793317" cy="778761"/>
          </a:xfrm>
          <a:prstGeom prst="rect">
            <a:avLst/>
          </a:prstGeom>
        </p:spPr>
      </p:pic>
    </p:spTree>
    <p:extLst>
      <p:ext uri="{BB962C8B-B14F-4D97-AF65-F5344CB8AC3E}">
        <p14:creationId xmlns:p14="http://schemas.microsoft.com/office/powerpoint/2010/main" val="298783194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48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6/28/2021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5" name="Rectangle 14">
            <a:extLst>
              <a:ext uri="{FF2B5EF4-FFF2-40B4-BE49-F238E27FC236}">
                <a16:creationId xmlns:a16="http://schemas.microsoft.com/office/drawing/2014/main" id="{5D7C30BC-F3B1-BD41-B90C-766A7D174729}"/>
              </a:ext>
            </a:extLst>
          </p:cNvPr>
          <p:cNvSpPr/>
          <p:nvPr userDrawn="1"/>
        </p:nvSpPr>
        <p:spPr>
          <a:xfrm>
            <a:off x="0" y="6211614"/>
            <a:ext cx="12192000" cy="646386"/>
          </a:xfrm>
          <a:prstGeom prst="rect">
            <a:avLst/>
          </a:prstGeom>
          <a:solidFill>
            <a:srgbClr val="213F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13F85"/>
              </a:solidFill>
            </a:endParaRPr>
          </a:p>
        </p:txBody>
      </p:sp>
      <p:sp>
        <p:nvSpPr>
          <p:cNvPr id="17" name="TextBox 16">
            <a:extLst>
              <a:ext uri="{FF2B5EF4-FFF2-40B4-BE49-F238E27FC236}">
                <a16:creationId xmlns:a16="http://schemas.microsoft.com/office/drawing/2014/main" id="{5B40069A-8861-5D44-B479-CF59F620D9AA}"/>
              </a:ext>
            </a:extLst>
          </p:cNvPr>
          <p:cNvSpPr txBox="1"/>
          <p:nvPr userDrawn="1"/>
        </p:nvSpPr>
        <p:spPr>
          <a:xfrm>
            <a:off x="4038600" y="6289627"/>
            <a:ext cx="8475976"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SECURITY AND FRAUD </a:t>
            </a:r>
            <a:r>
              <a:rPr lang="en-GB" sz="2400" b="0" dirty="0">
                <a:solidFill>
                  <a:schemeClr val="bg1">
                    <a:alpha val="39000"/>
                  </a:schemeClr>
                </a:solidFill>
                <a:latin typeface="Futura" panose="020B0602020204020303" pitchFamily="34" charset="-79"/>
                <a:cs typeface="Futura" panose="020B0602020204020303" pitchFamily="34" charset="-79"/>
              </a:rPr>
              <a:t>FURTHER YOUR KNOWLEDGE</a:t>
            </a:r>
          </a:p>
        </p:txBody>
      </p:sp>
      <p:sp>
        <p:nvSpPr>
          <p:cNvPr id="22" name="Rectangle 21">
            <a:extLst>
              <a:ext uri="{FF2B5EF4-FFF2-40B4-BE49-F238E27FC236}">
                <a16:creationId xmlns:a16="http://schemas.microsoft.com/office/drawing/2014/main" id="{2800B796-8FB1-F844-BC47-7CEE5BF8735B}"/>
              </a:ext>
            </a:extLst>
          </p:cNvPr>
          <p:cNvSpPr/>
          <p:nvPr userDrawn="1"/>
        </p:nvSpPr>
        <p:spPr>
          <a:xfrm>
            <a:off x="0" y="0"/>
            <a:ext cx="12192000" cy="6219825"/>
          </a:xfrm>
          <a:prstGeom prst="rect">
            <a:avLst/>
          </a:prstGeom>
          <a:solidFill>
            <a:srgbClr val="FFE9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BEB36636-D736-CE45-BD11-667A1301C77B}"/>
              </a:ext>
            </a:extLst>
          </p:cNvPr>
          <p:cNvSpPr txBox="1"/>
          <p:nvPr userDrawn="1"/>
        </p:nvSpPr>
        <p:spPr>
          <a:xfrm>
            <a:off x="430297" y="421585"/>
            <a:ext cx="8617450"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GENERAL DATA PROTECTION REGULATION (GDPR)</a:t>
            </a:r>
          </a:p>
        </p:txBody>
      </p:sp>
      <p:sp>
        <p:nvSpPr>
          <p:cNvPr id="2" name="Rectangle 1">
            <a:extLst>
              <a:ext uri="{FF2B5EF4-FFF2-40B4-BE49-F238E27FC236}">
                <a16:creationId xmlns:a16="http://schemas.microsoft.com/office/drawing/2014/main" id="{55283C8D-9909-0D49-9779-45EE3801F9EF}"/>
              </a:ext>
            </a:extLst>
          </p:cNvPr>
          <p:cNvSpPr/>
          <p:nvPr userDrawn="1"/>
        </p:nvSpPr>
        <p:spPr>
          <a:xfrm>
            <a:off x="430296" y="1014512"/>
            <a:ext cx="11428027" cy="4247317"/>
          </a:xfrm>
          <a:prstGeom prst="rect">
            <a:avLst/>
          </a:prstGeom>
        </p:spPr>
        <p:txBody>
          <a:bodyPr wrap="square">
            <a:spAutoFit/>
          </a:bodyPr>
          <a:lstStyle/>
          <a:p>
            <a:r>
              <a:rPr lang="en-GB" dirty="0">
                <a:solidFill>
                  <a:srgbClr val="00303C"/>
                </a:solidFill>
                <a:effectLst/>
                <a:latin typeface="Futura" panose="020B0602020204020303" pitchFamily="34" charset="-79"/>
                <a:cs typeface="Futura" panose="020B0602020204020303" pitchFamily="34" charset="-79"/>
              </a:rPr>
              <a:t>The General Data Protection Regulation (GDPR) came into force in May 2018 and is used to protect consumer data and ensure data is securely stored, making businesses think about the data that they collect, why they need it and how they use it. </a:t>
            </a:r>
          </a:p>
          <a:p>
            <a:endParaRPr lang="en-GB" dirty="0">
              <a:solidFill>
                <a:srgbClr val="00303C"/>
              </a:solidFill>
              <a:effectLst/>
              <a:latin typeface="Futura" panose="020B0602020204020303" pitchFamily="34" charset="-79"/>
              <a:cs typeface="Futura" panose="020B0602020204020303" pitchFamily="34" charset="-79"/>
            </a:endParaRPr>
          </a:p>
          <a:p>
            <a:r>
              <a:rPr lang="en-GB" b="1" i="0" dirty="0">
                <a:solidFill>
                  <a:srgbClr val="00303C"/>
                </a:solidFill>
                <a:effectLst/>
                <a:latin typeface="Futura" panose="020B0602020204020303" pitchFamily="34" charset="-79"/>
                <a:cs typeface="Futura" panose="020B0602020204020303" pitchFamily="34" charset="-79"/>
              </a:rPr>
              <a:t>All UK organisations, as well as EU or worldwide companies that hold UK customer data, </a:t>
            </a:r>
            <a:br>
              <a:rPr lang="en-GB" b="1" i="0" dirty="0">
                <a:solidFill>
                  <a:srgbClr val="00303C"/>
                </a:solidFill>
                <a:effectLst/>
                <a:latin typeface="Futura" panose="020B0602020204020303" pitchFamily="34" charset="-79"/>
                <a:cs typeface="Futura" panose="020B0602020204020303" pitchFamily="34" charset="-79"/>
              </a:rPr>
            </a:br>
            <a:r>
              <a:rPr lang="en-GB" b="1" i="0" dirty="0">
                <a:solidFill>
                  <a:srgbClr val="00303C"/>
                </a:solidFill>
                <a:effectLst/>
                <a:latin typeface="Futura" panose="020B0602020204020303" pitchFamily="34" charset="-79"/>
                <a:cs typeface="Futura" panose="020B0602020204020303" pitchFamily="34" charset="-79"/>
              </a:rPr>
              <a:t>must follow these regulations. The key points of GDPR are:</a:t>
            </a:r>
          </a:p>
          <a:p>
            <a:endParaRPr lang="en-GB" dirty="0">
              <a:solidFill>
                <a:srgbClr val="00303C"/>
              </a:solidFill>
              <a:effectLst/>
              <a:latin typeface="Swiss 721 SWA" panose="020B0504020202020204" pitchFamily="34" charset="0"/>
            </a:endParaRPr>
          </a:p>
          <a:p>
            <a:r>
              <a:rPr lang="en-GB" dirty="0">
                <a:solidFill>
                  <a:srgbClr val="00303C"/>
                </a:solidFill>
                <a:effectLst/>
                <a:latin typeface="Futura" panose="020B0602020204020303" pitchFamily="34" charset="-79"/>
                <a:cs typeface="Futura" panose="020B0602020204020303" pitchFamily="34" charset="-79"/>
              </a:rPr>
              <a:t>• All customers must give their consent to using their personal data.</a:t>
            </a:r>
          </a:p>
          <a:p>
            <a:endParaRPr lang="en-GB" dirty="0">
              <a:solidFill>
                <a:srgbClr val="00303C"/>
              </a:solidFill>
              <a:effectLst/>
              <a:latin typeface="Futura" panose="020B0602020204020303" pitchFamily="34" charset="-79"/>
              <a:cs typeface="Futura" panose="020B0602020204020303" pitchFamily="34" charset="-79"/>
            </a:endParaRPr>
          </a:p>
          <a:p>
            <a:r>
              <a:rPr lang="en-GB" dirty="0">
                <a:solidFill>
                  <a:srgbClr val="00303C"/>
                </a:solidFill>
                <a:effectLst/>
                <a:latin typeface="Futura" panose="020B0602020204020303" pitchFamily="34" charset="-79"/>
                <a:cs typeface="Futura" panose="020B0602020204020303" pitchFamily="34" charset="-79"/>
              </a:rPr>
              <a:t>• All customers have the right to obtain confirmation of whether their personal data is being used and how.</a:t>
            </a:r>
          </a:p>
          <a:p>
            <a:endParaRPr lang="en-GB" dirty="0">
              <a:solidFill>
                <a:srgbClr val="00303C"/>
              </a:solidFill>
              <a:effectLst/>
              <a:latin typeface="Futura" panose="020B0602020204020303" pitchFamily="34" charset="-79"/>
              <a:cs typeface="Futura" panose="020B0602020204020303" pitchFamily="34" charset="-79"/>
            </a:endParaRPr>
          </a:p>
          <a:p>
            <a:r>
              <a:rPr lang="en-GB" dirty="0">
                <a:solidFill>
                  <a:srgbClr val="00303C"/>
                </a:solidFill>
                <a:effectLst/>
                <a:latin typeface="Futura" panose="020B0602020204020303" pitchFamily="34" charset="-79"/>
                <a:cs typeface="Futura" panose="020B0602020204020303" pitchFamily="34" charset="-79"/>
              </a:rPr>
              <a:t>• All customers have the right to ask organisations to delete their personal data and stop it from being  </a:t>
            </a:r>
          </a:p>
          <a:p>
            <a:r>
              <a:rPr lang="en-GB" dirty="0">
                <a:solidFill>
                  <a:srgbClr val="00303C"/>
                </a:solidFill>
                <a:effectLst/>
                <a:latin typeface="Futura" panose="020B0602020204020303" pitchFamily="34" charset="-79"/>
                <a:cs typeface="Futura" panose="020B0602020204020303" pitchFamily="34" charset="-79"/>
              </a:rPr>
              <a:t>    distributed.</a:t>
            </a:r>
          </a:p>
          <a:p>
            <a:endParaRPr lang="en-GB" dirty="0">
              <a:solidFill>
                <a:srgbClr val="00303C"/>
              </a:solidFill>
              <a:effectLst/>
              <a:latin typeface="Futura" panose="020B0602020204020303" pitchFamily="34" charset="-79"/>
              <a:cs typeface="Futura" panose="020B0602020204020303" pitchFamily="34" charset="-79"/>
            </a:endParaRPr>
          </a:p>
          <a:p>
            <a:r>
              <a:rPr lang="en-GB" dirty="0">
                <a:solidFill>
                  <a:srgbClr val="00303C"/>
                </a:solidFill>
                <a:effectLst/>
                <a:latin typeface="Futura" panose="020B0602020204020303" pitchFamily="34" charset="-79"/>
                <a:cs typeface="Futura" panose="020B0602020204020303" pitchFamily="34" charset="-79"/>
              </a:rPr>
              <a:t>• All customers are entitled to receive an electronic report for free about the data that is kept by a business.</a:t>
            </a:r>
          </a:p>
        </p:txBody>
      </p:sp>
    </p:spTree>
    <p:extLst>
      <p:ext uri="{BB962C8B-B14F-4D97-AF65-F5344CB8AC3E}">
        <p14:creationId xmlns:p14="http://schemas.microsoft.com/office/powerpoint/2010/main" val="237116991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49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6/28/2021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5" name="Rectangle 14">
            <a:extLst>
              <a:ext uri="{FF2B5EF4-FFF2-40B4-BE49-F238E27FC236}">
                <a16:creationId xmlns:a16="http://schemas.microsoft.com/office/drawing/2014/main" id="{5D7C30BC-F3B1-BD41-B90C-766A7D174729}"/>
              </a:ext>
            </a:extLst>
          </p:cNvPr>
          <p:cNvSpPr/>
          <p:nvPr userDrawn="1"/>
        </p:nvSpPr>
        <p:spPr>
          <a:xfrm>
            <a:off x="0" y="6211614"/>
            <a:ext cx="12192000" cy="646386"/>
          </a:xfrm>
          <a:prstGeom prst="rect">
            <a:avLst/>
          </a:prstGeom>
          <a:solidFill>
            <a:srgbClr val="213F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13F85"/>
              </a:solidFill>
            </a:endParaRPr>
          </a:p>
        </p:txBody>
      </p:sp>
      <p:sp>
        <p:nvSpPr>
          <p:cNvPr id="17" name="TextBox 16">
            <a:extLst>
              <a:ext uri="{FF2B5EF4-FFF2-40B4-BE49-F238E27FC236}">
                <a16:creationId xmlns:a16="http://schemas.microsoft.com/office/drawing/2014/main" id="{5B40069A-8861-5D44-B479-CF59F620D9AA}"/>
              </a:ext>
            </a:extLst>
          </p:cNvPr>
          <p:cNvSpPr txBox="1"/>
          <p:nvPr userDrawn="1"/>
        </p:nvSpPr>
        <p:spPr>
          <a:xfrm>
            <a:off x="4038600" y="6289627"/>
            <a:ext cx="8475976"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SECURITY AND FRAUD </a:t>
            </a:r>
            <a:r>
              <a:rPr lang="en-GB" sz="2400" b="0" dirty="0">
                <a:solidFill>
                  <a:schemeClr val="bg1">
                    <a:alpha val="39000"/>
                  </a:schemeClr>
                </a:solidFill>
                <a:latin typeface="Futura" panose="020B0602020204020303" pitchFamily="34" charset="-79"/>
                <a:cs typeface="Futura" panose="020B0602020204020303" pitchFamily="34" charset="-79"/>
              </a:rPr>
              <a:t>FURTHER YOUR KNOWLEDGE</a:t>
            </a:r>
          </a:p>
        </p:txBody>
      </p:sp>
      <p:sp>
        <p:nvSpPr>
          <p:cNvPr id="22" name="Rectangle 21">
            <a:extLst>
              <a:ext uri="{FF2B5EF4-FFF2-40B4-BE49-F238E27FC236}">
                <a16:creationId xmlns:a16="http://schemas.microsoft.com/office/drawing/2014/main" id="{2800B796-8FB1-F844-BC47-7CEE5BF8735B}"/>
              </a:ext>
            </a:extLst>
          </p:cNvPr>
          <p:cNvSpPr/>
          <p:nvPr userDrawn="1"/>
        </p:nvSpPr>
        <p:spPr>
          <a:xfrm>
            <a:off x="0" y="0"/>
            <a:ext cx="12192000" cy="6219825"/>
          </a:xfrm>
          <a:prstGeom prst="rect">
            <a:avLst/>
          </a:prstGeom>
          <a:solidFill>
            <a:srgbClr val="FFE9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D98EB883-2255-664C-9EFA-0E3220959B70}"/>
              </a:ext>
            </a:extLst>
          </p:cNvPr>
          <p:cNvSpPr/>
          <p:nvPr userDrawn="1"/>
        </p:nvSpPr>
        <p:spPr>
          <a:xfrm>
            <a:off x="533400" y="453468"/>
            <a:ext cx="11125200" cy="5312887"/>
          </a:xfrm>
          <a:prstGeom prst="rect">
            <a:avLst/>
          </a:prstGeom>
          <a:solidFill>
            <a:srgbClr val="FDD9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ABF57769-26D9-9A46-AAB8-47BA6C136330}"/>
              </a:ext>
            </a:extLst>
          </p:cNvPr>
          <p:cNvSpPr/>
          <p:nvPr userDrawn="1"/>
        </p:nvSpPr>
        <p:spPr>
          <a:xfrm>
            <a:off x="772828" y="629630"/>
            <a:ext cx="6531544" cy="5078313"/>
          </a:xfrm>
          <a:prstGeom prst="rect">
            <a:avLst/>
          </a:prstGeom>
        </p:spPr>
        <p:txBody>
          <a:bodyPr wrap="square">
            <a:spAutoFit/>
          </a:bodyPr>
          <a:lstStyle/>
          <a:p>
            <a:r>
              <a:rPr lang="en-GB" b="1" i="0" dirty="0">
                <a:solidFill>
                  <a:srgbClr val="00303C"/>
                </a:solidFill>
                <a:effectLst/>
                <a:latin typeface="Futura" panose="020B0602020204020303" pitchFamily="34" charset="-79"/>
                <a:cs typeface="Futura" panose="020B0602020204020303" pitchFamily="34" charset="-79"/>
              </a:rPr>
              <a:t>Carry out some research into GDPR and test your knowledge:</a:t>
            </a:r>
          </a:p>
          <a:p>
            <a:endParaRPr lang="en-GB" dirty="0">
              <a:solidFill>
                <a:srgbClr val="00303C"/>
              </a:solidFill>
              <a:effectLst/>
              <a:latin typeface="Swiss 721 SWA" panose="020B0504020202020204" pitchFamily="34" charset="0"/>
            </a:endParaRPr>
          </a:p>
          <a:p>
            <a:r>
              <a:rPr lang="en-GB" b="1" dirty="0">
                <a:solidFill>
                  <a:srgbClr val="00303C"/>
                </a:solidFill>
                <a:effectLst/>
                <a:latin typeface="Swiss 721 SWA" panose="020B0504020202020204" pitchFamily="34" charset="0"/>
                <a:cs typeface="Futura" panose="020B0602020204020303" pitchFamily="34" charset="-79"/>
              </a:rPr>
              <a:t>1. </a:t>
            </a:r>
            <a:r>
              <a:rPr lang="en-GB" dirty="0">
                <a:solidFill>
                  <a:srgbClr val="00303C"/>
                </a:solidFill>
                <a:effectLst/>
                <a:latin typeface="Futura" panose="020B0602020204020303" pitchFamily="34" charset="-79"/>
                <a:cs typeface="Futura" panose="020B0602020204020303" pitchFamily="34" charset="-79"/>
              </a:rPr>
              <a:t>GDPR is designed to protect and control the use of your personal data, but what personal data does this cover?</a:t>
            </a:r>
          </a:p>
          <a:p>
            <a:r>
              <a:rPr lang="en-GB" b="1" dirty="0">
                <a:solidFill>
                  <a:srgbClr val="00303C"/>
                </a:solidFill>
                <a:effectLst/>
                <a:latin typeface="Swiss 721 SWA" panose="020B0504020202020204" pitchFamily="34" charset="0"/>
                <a:cs typeface="Futura" panose="020B0602020204020303" pitchFamily="34" charset="-79"/>
              </a:rPr>
              <a:t>a)</a:t>
            </a:r>
            <a:r>
              <a:rPr lang="en-GB" dirty="0">
                <a:solidFill>
                  <a:srgbClr val="00303C"/>
                </a:solidFill>
                <a:effectLst/>
                <a:latin typeface="Futura" panose="020B0602020204020303" pitchFamily="34" charset="-79"/>
                <a:cs typeface="Futura" panose="020B0602020204020303" pitchFamily="34" charset="-79"/>
              </a:rPr>
              <a:t> Just my name, address and date of birth</a:t>
            </a:r>
          </a:p>
          <a:p>
            <a:r>
              <a:rPr lang="en-GB" b="1" dirty="0">
                <a:solidFill>
                  <a:srgbClr val="00303C"/>
                </a:solidFill>
                <a:effectLst/>
                <a:latin typeface="Swiss 721 SWA" panose="020B0504020202020204" pitchFamily="34" charset="0"/>
                <a:cs typeface="Futura" panose="020B0602020204020303" pitchFamily="34" charset="-79"/>
              </a:rPr>
              <a:t>b)</a:t>
            </a:r>
            <a:r>
              <a:rPr lang="en-GB" dirty="0">
                <a:solidFill>
                  <a:srgbClr val="00303C"/>
                </a:solidFill>
                <a:effectLst/>
                <a:latin typeface="Futura" panose="020B0602020204020303" pitchFamily="34" charset="-79"/>
                <a:cs typeface="Futura" panose="020B0602020204020303" pitchFamily="34" charset="-79"/>
              </a:rPr>
              <a:t> The above plus medical records, social network data and   </a:t>
            </a:r>
          </a:p>
          <a:p>
            <a:r>
              <a:rPr lang="en-GB" dirty="0">
                <a:solidFill>
                  <a:srgbClr val="00303C"/>
                </a:solidFill>
                <a:effectLst/>
                <a:latin typeface="Futura" panose="020B0602020204020303" pitchFamily="34" charset="-79"/>
                <a:cs typeface="Futura" panose="020B0602020204020303" pitchFamily="34" charset="-79"/>
              </a:rPr>
              <a:t>    bank details</a:t>
            </a:r>
          </a:p>
          <a:p>
            <a:r>
              <a:rPr lang="en-GB" b="1" dirty="0">
                <a:solidFill>
                  <a:srgbClr val="00303C"/>
                </a:solidFill>
                <a:effectLst/>
                <a:latin typeface="Swiss 721 SWA" panose="020B0504020202020204" pitchFamily="34" charset="0"/>
                <a:cs typeface="Futura" panose="020B0602020204020303" pitchFamily="34" charset="-79"/>
              </a:rPr>
              <a:t>c)</a:t>
            </a:r>
            <a:r>
              <a:rPr lang="en-GB" dirty="0">
                <a:solidFill>
                  <a:srgbClr val="00303C"/>
                </a:solidFill>
                <a:effectLst/>
                <a:latin typeface="Futura" panose="020B0602020204020303" pitchFamily="34" charset="-79"/>
                <a:cs typeface="Futura" panose="020B0602020204020303" pitchFamily="34" charset="-79"/>
              </a:rPr>
              <a:t> Anything that you believe is “personal data” to you</a:t>
            </a:r>
          </a:p>
          <a:p>
            <a:endParaRPr lang="en-GB" dirty="0">
              <a:solidFill>
                <a:srgbClr val="00303C"/>
              </a:solidFill>
              <a:effectLst/>
              <a:latin typeface="Futura" panose="020B0602020204020303" pitchFamily="34" charset="-79"/>
              <a:cs typeface="Futura" panose="020B0602020204020303" pitchFamily="34" charset="-79"/>
            </a:endParaRPr>
          </a:p>
          <a:p>
            <a:r>
              <a:rPr lang="en-GB" b="1" dirty="0">
                <a:solidFill>
                  <a:srgbClr val="00303C"/>
                </a:solidFill>
                <a:effectLst/>
                <a:latin typeface="Swiss 721 SWA" panose="020B0504020202020204" pitchFamily="34" charset="0"/>
                <a:cs typeface="Futura" panose="020B0602020204020303" pitchFamily="34" charset="-79"/>
              </a:rPr>
              <a:t>2.</a:t>
            </a:r>
            <a:r>
              <a:rPr lang="en-GB" dirty="0">
                <a:solidFill>
                  <a:srgbClr val="00303C"/>
                </a:solidFill>
                <a:effectLst/>
                <a:latin typeface="Futura" panose="020B0602020204020303" pitchFamily="34" charset="-79"/>
                <a:cs typeface="Futura" panose="020B0602020204020303" pitchFamily="34" charset="-79"/>
              </a:rPr>
              <a:t> You decide to quit a social media app. What must the  </a:t>
            </a:r>
          </a:p>
          <a:p>
            <a:r>
              <a:rPr lang="en-GB" dirty="0">
                <a:solidFill>
                  <a:srgbClr val="00303C"/>
                </a:solidFill>
                <a:effectLst/>
                <a:latin typeface="Futura" panose="020B0602020204020303" pitchFamily="34" charset="-79"/>
                <a:cs typeface="Futura" panose="020B0602020204020303" pitchFamily="34" charset="-79"/>
              </a:rPr>
              <a:t>    social media company do?</a:t>
            </a:r>
          </a:p>
          <a:p>
            <a:r>
              <a:rPr lang="en-GB" b="1" dirty="0">
                <a:solidFill>
                  <a:srgbClr val="00303C"/>
                </a:solidFill>
                <a:effectLst/>
                <a:latin typeface="Swiss 721 SWA" panose="020B0504020202020204" pitchFamily="34" charset="0"/>
                <a:cs typeface="Futura" panose="020B0602020204020303" pitchFamily="34" charset="-79"/>
              </a:rPr>
              <a:t>a) </a:t>
            </a:r>
            <a:r>
              <a:rPr lang="en-GB" dirty="0">
                <a:solidFill>
                  <a:srgbClr val="00303C"/>
                </a:solidFill>
                <a:effectLst/>
                <a:latin typeface="Futura" panose="020B0602020204020303" pitchFamily="34" charset="-79"/>
                <a:cs typeface="Futura" panose="020B0602020204020303" pitchFamily="34" charset="-79"/>
              </a:rPr>
              <a:t>They must tell you how you can order them to delete all of  </a:t>
            </a:r>
          </a:p>
          <a:p>
            <a:r>
              <a:rPr lang="en-GB" dirty="0">
                <a:solidFill>
                  <a:srgbClr val="00303C"/>
                </a:solidFill>
                <a:effectLst/>
                <a:latin typeface="Futura" panose="020B0602020204020303" pitchFamily="34" charset="-79"/>
                <a:cs typeface="Futura" panose="020B0602020204020303" pitchFamily="34" charset="-79"/>
              </a:rPr>
              <a:t>    the personal data that they hold about you</a:t>
            </a:r>
          </a:p>
          <a:p>
            <a:r>
              <a:rPr lang="en-GB" b="1" dirty="0">
                <a:solidFill>
                  <a:srgbClr val="00303C"/>
                </a:solidFill>
                <a:effectLst/>
                <a:latin typeface="Swiss 721 SWA" panose="020B0504020202020204" pitchFamily="34" charset="0"/>
                <a:cs typeface="Futura" panose="020B0602020204020303" pitchFamily="34" charset="-79"/>
              </a:rPr>
              <a:t>b)</a:t>
            </a:r>
            <a:r>
              <a:rPr lang="en-GB" dirty="0">
                <a:solidFill>
                  <a:srgbClr val="00303C"/>
                </a:solidFill>
                <a:effectLst/>
                <a:latin typeface="Futura" panose="020B0602020204020303" pitchFamily="34" charset="-79"/>
                <a:cs typeface="Futura" panose="020B0602020204020303" pitchFamily="34" charset="-79"/>
              </a:rPr>
              <a:t> They are under no obligation to delete any of your data</a:t>
            </a:r>
          </a:p>
          <a:p>
            <a:r>
              <a:rPr lang="en-GB" b="1" dirty="0">
                <a:solidFill>
                  <a:srgbClr val="00303C"/>
                </a:solidFill>
                <a:effectLst/>
                <a:latin typeface="Swiss 721 SWA" panose="020B0504020202020204" pitchFamily="34" charset="0"/>
                <a:cs typeface="Futura" panose="020B0602020204020303" pitchFamily="34" charset="-79"/>
              </a:rPr>
              <a:t>c)</a:t>
            </a:r>
            <a:r>
              <a:rPr lang="en-GB" dirty="0">
                <a:solidFill>
                  <a:srgbClr val="00303C"/>
                </a:solidFill>
                <a:effectLst/>
                <a:latin typeface="Futura" panose="020B0602020204020303" pitchFamily="34" charset="-79"/>
                <a:cs typeface="Futura" panose="020B0602020204020303" pitchFamily="34" charset="-79"/>
              </a:rPr>
              <a:t> They ask you to complete an online questionnaire about     </a:t>
            </a:r>
          </a:p>
          <a:p>
            <a:r>
              <a:rPr lang="en-GB" dirty="0">
                <a:solidFill>
                  <a:srgbClr val="00303C"/>
                </a:solidFill>
                <a:effectLst/>
                <a:latin typeface="Futura" panose="020B0602020204020303" pitchFamily="34" charset="-79"/>
                <a:cs typeface="Futura" panose="020B0602020204020303" pitchFamily="34" charset="-79"/>
              </a:rPr>
              <a:t>    why you want to leave</a:t>
            </a:r>
          </a:p>
          <a:p>
            <a:endParaRPr lang="en-GB" dirty="0">
              <a:solidFill>
                <a:srgbClr val="002F3B"/>
              </a:solidFill>
              <a:effectLst/>
              <a:latin typeface="Futura" panose="020B0602020204020303" pitchFamily="34" charset="-79"/>
              <a:cs typeface="Futura" panose="020B0602020204020303" pitchFamily="34" charset="-79"/>
            </a:endParaRPr>
          </a:p>
        </p:txBody>
      </p:sp>
      <p:pic>
        <p:nvPicPr>
          <p:cNvPr id="9" name="Picture 8">
            <a:extLst>
              <a:ext uri="{FF2B5EF4-FFF2-40B4-BE49-F238E27FC236}">
                <a16:creationId xmlns:a16="http://schemas.microsoft.com/office/drawing/2014/main" id="{229E9374-DC54-3E45-BD05-30E975291C69}"/>
              </a:ext>
            </a:extLst>
          </p:cNvPr>
          <p:cNvPicPr>
            <a:picLocks noChangeAspect="1"/>
          </p:cNvPicPr>
          <p:nvPr userDrawn="1"/>
        </p:nvPicPr>
        <p:blipFill rotWithShape="1">
          <a:blip r:embed="rId2"/>
          <a:srcRect l="27923" r="27750"/>
          <a:stretch/>
        </p:blipFill>
        <p:spPr>
          <a:xfrm>
            <a:off x="8056345" y="453468"/>
            <a:ext cx="3602255" cy="5322732"/>
          </a:xfrm>
          <a:prstGeom prst="rect">
            <a:avLst/>
          </a:prstGeom>
        </p:spPr>
      </p:pic>
    </p:spTree>
    <p:extLst>
      <p:ext uri="{BB962C8B-B14F-4D97-AF65-F5344CB8AC3E}">
        <p14:creationId xmlns:p14="http://schemas.microsoft.com/office/powerpoint/2010/main" val="158359750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50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6/28/2021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5" name="Rectangle 14">
            <a:extLst>
              <a:ext uri="{FF2B5EF4-FFF2-40B4-BE49-F238E27FC236}">
                <a16:creationId xmlns:a16="http://schemas.microsoft.com/office/drawing/2014/main" id="{5D7C30BC-F3B1-BD41-B90C-766A7D174729}"/>
              </a:ext>
            </a:extLst>
          </p:cNvPr>
          <p:cNvSpPr/>
          <p:nvPr userDrawn="1"/>
        </p:nvSpPr>
        <p:spPr>
          <a:xfrm>
            <a:off x="0" y="6211614"/>
            <a:ext cx="12192000" cy="646386"/>
          </a:xfrm>
          <a:prstGeom prst="rect">
            <a:avLst/>
          </a:prstGeom>
          <a:solidFill>
            <a:srgbClr val="213F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13F85"/>
              </a:solidFill>
            </a:endParaRPr>
          </a:p>
        </p:txBody>
      </p:sp>
      <p:sp>
        <p:nvSpPr>
          <p:cNvPr id="17" name="TextBox 16">
            <a:extLst>
              <a:ext uri="{FF2B5EF4-FFF2-40B4-BE49-F238E27FC236}">
                <a16:creationId xmlns:a16="http://schemas.microsoft.com/office/drawing/2014/main" id="{5B40069A-8861-5D44-B479-CF59F620D9AA}"/>
              </a:ext>
            </a:extLst>
          </p:cNvPr>
          <p:cNvSpPr txBox="1"/>
          <p:nvPr userDrawn="1"/>
        </p:nvSpPr>
        <p:spPr>
          <a:xfrm>
            <a:off x="4038600" y="6289627"/>
            <a:ext cx="8475976"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SECURITY AND FRAUD </a:t>
            </a:r>
            <a:r>
              <a:rPr lang="en-GB" sz="2400" b="0" dirty="0">
                <a:solidFill>
                  <a:schemeClr val="bg1">
                    <a:alpha val="39000"/>
                  </a:schemeClr>
                </a:solidFill>
                <a:latin typeface="Futura" panose="020B0602020204020303" pitchFamily="34" charset="-79"/>
                <a:cs typeface="Futura" panose="020B0602020204020303" pitchFamily="34" charset="-79"/>
              </a:rPr>
              <a:t>FURTHER YOUR KNOWLEDGE</a:t>
            </a:r>
          </a:p>
        </p:txBody>
      </p:sp>
      <p:sp>
        <p:nvSpPr>
          <p:cNvPr id="22" name="Rectangle 21">
            <a:extLst>
              <a:ext uri="{FF2B5EF4-FFF2-40B4-BE49-F238E27FC236}">
                <a16:creationId xmlns:a16="http://schemas.microsoft.com/office/drawing/2014/main" id="{2800B796-8FB1-F844-BC47-7CEE5BF8735B}"/>
              </a:ext>
            </a:extLst>
          </p:cNvPr>
          <p:cNvSpPr/>
          <p:nvPr userDrawn="1"/>
        </p:nvSpPr>
        <p:spPr>
          <a:xfrm>
            <a:off x="0" y="0"/>
            <a:ext cx="12192000" cy="6219825"/>
          </a:xfrm>
          <a:prstGeom prst="rect">
            <a:avLst/>
          </a:prstGeom>
          <a:solidFill>
            <a:srgbClr val="FFE9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D98EB883-2255-664C-9EFA-0E3220959B70}"/>
              </a:ext>
            </a:extLst>
          </p:cNvPr>
          <p:cNvSpPr/>
          <p:nvPr userDrawn="1"/>
        </p:nvSpPr>
        <p:spPr>
          <a:xfrm>
            <a:off x="533400" y="453468"/>
            <a:ext cx="11125200" cy="5312887"/>
          </a:xfrm>
          <a:prstGeom prst="rect">
            <a:avLst/>
          </a:prstGeom>
          <a:solidFill>
            <a:srgbClr val="FDD9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2BF600E2-2346-8744-90E7-A69935EDC091}"/>
              </a:ext>
            </a:extLst>
          </p:cNvPr>
          <p:cNvSpPr/>
          <p:nvPr userDrawn="1"/>
        </p:nvSpPr>
        <p:spPr>
          <a:xfrm>
            <a:off x="838200" y="665527"/>
            <a:ext cx="10515600" cy="4247317"/>
          </a:xfrm>
          <a:prstGeom prst="rect">
            <a:avLst/>
          </a:prstGeom>
        </p:spPr>
        <p:txBody>
          <a:bodyPr wrap="square">
            <a:spAutoFit/>
          </a:bodyPr>
          <a:lstStyle/>
          <a:p>
            <a:r>
              <a:rPr lang="en-GB" b="1" dirty="0">
                <a:solidFill>
                  <a:srgbClr val="00303C"/>
                </a:solidFill>
                <a:effectLst/>
                <a:latin typeface="Swiss 721 SWA" panose="020B0504020202020204" pitchFamily="34" charset="0"/>
                <a:cs typeface="Futura" panose="020B0602020204020303" pitchFamily="34" charset="-79"/>
              </a:rPr>
              <a:t>3.</a:t>
            </a:r>
            <a:r>
              <a:rPr lang="en-GB" dirty="0">
                <a:solidFill>
                  <a:srgbClr val="00303C"/>
                </a:solidFill>
                <a:effectLst/>
                <a:latin typeface="Futura" panose="020B0602020204020303" pitchFamily="34" charset="-79"/>
                <a:cs typeface="Futura" panose="020B0602020204020303" pitchFamily="34" charset="-79"/>
              </a:rPr>
              <a:t> You have a fall at work and when you get to hospital you are unconscious and require an  </a:t>
            </a:r>
          </a:p>
          <a:p>
            <a:r>
              <a:rPr lang="en-GB" dirty="0">
                <a:solidFill>
                  <a:srgbClr val="00303C"/>
                </a:solidFill>
                <a:effectLst/>
                <a:latin typeface="Futura" panose="020B0602020204020303" pitchFamily="34" charset="-79"/>
                <a:cs typeface="Futura" panose="020B0602020204020303" pitchFamily="34" charset="-79"/>
              </a:rPr>
              <a:t>    operation. What is your GP allowed to disclose about your medical history?</a:t>
            </a:r>
          </a:p>
          <a:p>
            <a:r>
              <a:rPr lang="en-GB" b="1" dirty="0">
                <a:solidFill>
                  <a:srgbClr val="00303C"/>
                </a:solidFill>
                <a:effectLst/>
                <a:latin typeface="Swiss 721 SWA" panose="020B0504020202020204" pitchFamily="34" charset="0"/>
                <a:cs typeface="Futura" panose="020B0602020204020303" pitchFamily="34" charset="-79"/>
              </a:rPr>
              <a:t>a)</a:t>
            </a:r>
            <a:r>
              <a:rPr lang="en-GB" dirty="0">
                <a:solidFill>
                  <a:srgbClr val="00303C"/>
                </a:solidFill>
                <a:effectLst/>
                <a:latin typeface="Futura" panose="020B0602020204020303" pitchFamily="34" charset="-79"/>
                <a:cs typeface="Futura" panose="020B0602020204020303" pitchFamily="34" charset="-79"/>
              </a:rPr>
              <a:t> Only information about previous medical conditions</a:t>
            </a:r>
          </a:p>
          <a:p>
            <a:r>
              <a:rPr lang="en-GB" b="1" dirty="0">
                <a:solidFill>
                  <a:srgbClr val="00303C"/>
                </a:solidFill>
                <a:effectLst/>
                <a:latin typeface="Swiss 721 SWA" panose="020B0504020202020204" pitchFamily="34" charset="0"/>
                <a:cs typeface="Futura" panose="020B0602020204020303" pitchFamily="34" charset="-79"/>
              </a:rPr>
              <a:t>b)</a:t>
            </a:r>
            <a:r>
              <a:rPr lang="en-GB" dirty="0">
                <a:solidFill>
                  <a:srgbClr val="00303C"/>
                </a:solidFill>
                <a:effectLst/>
                <a:latin typeface="Futura" panose="020B0602020204020303" pitchFamily="34" charset="-79"/>
                <a:cs typeface="Futura" panose="020B0602020204020303" pitchFamily="34" charset="-79"/>
              </a:rPr>
              <a:t> Nothing until you gain consciousness</a:t>
            </a:r>
          </a:p>
          <a:p>
            <a:r>
              <a:rPr lang="en-GB" b="1" dirty="0">
                <a:solidFill>
                  <a:srgbClr val="00303C"/>
                </a:solidFill>
                <a:effectLst/>
                <a:latin typeface="Swiss 721 SWA" panose="020B0504020202020204" pitchFamily="34" charset="0"/>
                <a:cs typeface="Futura" panose="020B0602020204020303" pitchFamily="34" charset="-79"/>
              </a:rPr>
              <a:t>c)</a:t>
            </a:r>
            <a:r>
              <a:rPr lang="en-GB" dirty="0">
                <a:solidFill>
                  <a:srgbClr val="00303C"/>
                </a:solidFill>
                <a:effectLst/>
                <a:latin typeface="Futura" panose="020B0602020204020303" pitchFamily="34" charset="-79"/>
                <a:cs typeface="Futura" panose="020B0602020204020303" pitchFamily="34" charset="-79"/>
              </a:rPr>
              <a:t> Anything that will help save your life</a:t>
            </a:r>
          </a:p>
          <a:p>
            <a:endParaRPr lang="en-GB" dirty="0">
              <a:solidFill>
                <a:srgbClr val="00303C"/>
              </a:solidFill>
              <a:effectLst/>
              <a:latin typeface="Futura" panose="020B0602020204020303" pitchFamily="34" charset="-79"/>
              <a:cs typeface="Futura" panose="020B0602020204020303" pitchFamily="34" charset="-79"/>
            </a:endParaRPr>
          </a:p>
          <a:p>
            <a:r>
              <a:rPr lang="en-GB" b="1" dirty="0">
                <a:solidFill>
                  <a:srgbClr val="00303C"/>
                </a:solidFill>
                <a:effectLst/>
                <a:latin typeface="Swiss 721 SWA" panose="020B0504020202020204" pitchFamily="34" charset="0"/>
                <a:cs typeface="Futura" panose="020B0602020204020303" pitchFamily="34" charset="-79"/>
              </a:rPr>
              <a:t>4.</a:t>
            </a:r>
            <a:r>
              <a:rPr lang="en-GB" dirty="0">
                <a:solidFill>
                  <a:srgbClr val="00303C"/>
                </a:solidFill>
                <a:effectLst/>
                <a:latin typeface="Futura" panose="020B0602020204020303" pitchFamily="34" charset="-79"/>
                <a:cs typeface="Futura" panose="020B0602020204020303" pitchFamily="34" charset="-79"/>
              </a:rPr>
              <a:t> If there is a breach in the security of your data, what does the company affected have to do?</a:t>
            </a:r>
          </a:p>
          <a:p>
            <a:r>
              <a:rPr lang="en-GB" b="1" dirty="0">
                <a:solidFill>
                  <a:srgbClr val="00303C"/>
                </a:solidFill>
                <a:effectLst/>
                <a:latin typeface="Swiss 721 SWA" panose="020B0504020202020204" pitchFamily="34" charset="0"/>
                <a:cs typeface="Futura" panose="020B0602020204020303" pitchFamily="34" charset="-79"/>
              </a:rPr>
              <a:t>a)</a:t>
            </a:r>
            <a:r>
              <a:rPr lang="en-GB" dirty="0">
                <a:solidFill>
                  <a:srgbClr val="00303C"/>
                </a:solidFill>
                <a:effectLst/>
                <a:latin typeface="Futura" panose="020B0602020204020303" pitchFamily="34" charset="-79"/>
                <a:cs typeface="Futura" panose="020B0602020204020303" pitchFamily="34" charset="-79"/>
              </a:rPr>
              <a:t> Nothing, they don’t have to do anything</a:t>
            </a:r>
          </a:p>
          <a:p>
            <a:r>
              <a:rPr lang="en-GB" b="1" dirty="0">
                <a:solidFill>
                  <a:srgbClr val="00303C"/>
                </a:solidFill>
                <a:effectLst/>
                <a:latin typeface="Swiss 721 SWA" panose="020B0504020202020204" pitchFamily="34" charset="0"/>
                <a:cs typeface="Futura" panose="020B0602020204020303" pitchFamily="34" charset="-79"/>
              </a:rPr>
              <a:t>b)</a:t>
            </a:r>
            <a:r>
              <a:rPr lang="en-GB" dirty="0">
                <a:solidFill>
                  <a:srgbClr val="00303C"/>
                </a:solidFill>
                <a:effectLst/>
                <a:latin typeface="Futura" panose="020B0602020204020303" pitchFamily="34" charset="-79"/>
                <a:cs typeface="Futura" panose="020B0602020204020303" pitchFamily="34" charset="-79"/>
              </a:rPr>
              <a:t> Call the police</a:t>
            </a:r>
          </a:p>
          <a:p>
            <a:r>
              <a:rPr lang="en-GB" b="1" dirty="0">
                <a:solidFill>
                  <a:srgbClr val="00303C"/>
                </a:solidFill>
                <a:effectLst/>
                <a:latin typeface="Swiss 721 SWA" panose="020B0504020202020204" pitchFamily="34" charset="0"/>
                <a:cs typeface="Futura" panose="020B0602020204020303" pitchFamily="34" charset="-79"/>
              </a:rPr>
              <a:t>c)</a:t>
            </a:r>
            <a:r>
              <a:rPr lang="en-GB" dirty="0">
                <a:solidFill>
                  <a:srgbClr val="00303C"/>
                </a:solidFill>
                <a:effectLst/>
                <a:latin typeface="Futura" panose="020B0602020204020303" pitchFamily="34" charset="-79"/>
                <a:cs typeface="Futura" panose="020B0602020204020303" pitchFamily="34" charset="-79"/>
              </a:rPr>
              <a:t> Inform the authorities within 72 hours of it happening</a:t>
            </a:r>
          </a:p>
          <a:p>
            <a:endParaRPr lang="en-GB" dirty="0">
              <a:solidFill>
                <a:srgbClr val="00303C"/>
              </a:solidFill>
              <a:effectLst/>
              <a:latin typeface="Futura" panose="020B0602020204020303" pitchFamily="34" charset="-79"/>
              <a:cs typeface="Futura" panose="020B0602020204020303" pitchFamily="34" charset="-79"/>
            </a:endParaRPr>
          </a:p>
          <a:p>
            <a:r>
              <a:rPr lang="en-GB" b="1" dirty="0">
                <a:solidFill>
                  <a:srgbClr val="00303C"/>
                </a:solidFill>
                <a:effectLst/>
                <a:latin typeface="Swiss 721 SWA" panose="020B0504020202020204" pitchFamily="34" charset="0"/>
                <a:cs typeface="Futura" panose="020B0602020204020303" pitchFamily="34" charset="-79"/>
              </a:rPr>
              <a:t>5.</a:t>
            </a:r>
            <a:r>
              <a:rPr lang="en-GB" dirty="0">
                <a:solidFill>
                  <a:srgbClr val="00303C"/>
                </a:solidFill>
                <a:effectLst/>
                <a:latin typeface="Futura" panose="020B0602020204020303" pitchFamily="34" charset="-79"/>
                <a:cs typeface="Futura" panose="020B0602020204020303" pitchFamily="34" charset="-79"/>
              </a:rPr>
              <a:t> Once a business has your personal information, how can they use it?</a:t>
            </a:r>
          </a:p>
          <a:p>
            <a:r>
              <a:rPr lang="en-GB" b="1" dirty="0">
                <a:solidFill>
                  <a:srgbClr val="00303C"/>
                </a:solidFill>
                <a:effectLst/>
                <a:latin typeface="Swiss 721 SWA" panose="020B0504020202020204" pitchFamily="34" charset="0"/>
                <a:cs typeface="Futura" panose="020B0602020204020303" pitchFamily="34" charset="-79"/>
              </a:rPr>
              <a:t>a)</a:t>
            </a:r>
            <a:r>
              <a:rPr lang="en-GB" dirty="0">
                <a:solidFill>
                  <a:srgbClr val="00303C"/>
                </a:solidFill>
                <a:effectLst/>
                <a:latin typeface="Futura" panose="020B0602020204020303" pitchFamily="34" charset="-79"/>
                <a:cs typeface="Futura" panose="020B0602020204020303" pitchFamily="34" charset="-79"/>
              </a:rPr>
              <a:t> Whichever way they want</a:t>
            </a:r>
          </a:p>
          <a:p>
            <a:r>
              <a:rPr lang="en-GB" b="1" dirty="0">
                <a:solidFill>
                  <a:srgbClr val="00303C"/>
                </a:solidFill>
                <a:effectLst/>
                <a:latin typeface="Swiss 721 SWA" panose="020B0504020202020204" pitchFamily="34" charset="0"/>
                <a:cs typeface="Futura" panose="020B0602020204020303" pitchFamily="34" charset="-79"/>
              </a:rPr>
              <a:t>b)</a:t>
            </a:r>
            <a:r>
              <a:rPr lang="en-GB" dirty="0">
                <a:solidFill>
                  <a:srgbClr val="00303C"/>
                </a:solidFill>
                <a:effectLst/>
                <a:latin typeface="Futura" panose="020B0602020204020303" pitchFamily="34" charset="-79"/>
                <a:cs typeface="Futura" panose="020B0602020204020303" pitchFamily="34" charset="-79"/>
              </a:rPr>
              <a:t> They can sell it to other companies </a:t>
            </a:r>
          </a:p>
          <a:p>
            <a:r>
              <a:rPr lang="en-GB" b="1" dirty="0">
                <a:solidFill>
                  <a:srgbClr val="00303C"/>
                </a:solidFill>
                <a:effectLst/>
                <a:latin typeface="Swiss 721 SWA" panose="020B0504020202020204" pitchFamily="34" charset="0"/>
                <a:cs typeface="Futura" panose="020B0602020204020303" pitchFamily="34" charset="-79"/>
              </a:rPr>
              <a:t>c)</a:t>
            </a:r>
            <a:r>
              <a:rPr lang="en-GB" dirty="0">
                <a:solidFill>
                  <a:srgbClr val="00303C"/>
                </a:solidFill>
                <a:effectLst/>
                <a:latin typeface="Futura" panose="020B0602020204020303" pitchFamily="34" charset="-79"/>
                <a:cs typeface="Futura" panose="020B0602020204020303" pitchFamily="34" charset="-79"/>
              </a:rPr>
              <a:t> They can only use it in the way that was explained to you before you gave them consent to use it</a:t>
            </a:r>
          </a:p>
        </p:txBody>
      </p:sp>
    </p:spTree>
    <p:extLst>
      <p:ext uri="{BB962C8B-B14F-4D97-AF65-F5344CB8AC3E}">
        <p14:creationId xmlns:p14="http://schemas.microsoft.com/office/powerpoint/2010/main" val="18856751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6/28/2021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20" name="Rectangle 19">
            <a:extLst>
              <a:ext uri="{FF2B5EF4-FFF2-40B4-BE49-F238E27FC236}">
                <a16:creationId xmlns:a16="http://schemas.microsoft.com/office/drawing/2014/main" id="{ED559CB6-C78D-6742-B631-A9BAE9C48685}"/>
              </a:ext>
            </a:extLst>
          </p:cNvPr>
          <p:cNvSpPr/>
          <p:nvPr userDrawn="1"/>
        </p:nvSpPr>
        <p:spPr>
          <a:xfrm>
            <a:off x="0" y="6211614"/>
            <a:ext cx="12192000" cy="646386"/>
          </a:xfrm>
          <a:prstGeom prst="rect">
            <a:avLst/>
          </a:prstGeom>
          <a:solidFill>
            <a:srgbClr val="213F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13F85"/>
              </a:solidFill>
            </a:endParaRPr>
          </a:p>
        </p:txBody>
      </p:sp>
      <p:sp>
        <p:nvSpPr>
          <p:cNvPr id="23" name="TextBox 22">
            <a:extLst>
              <a:ext uri="{FF2B5EF4-FFF2-40B4-BE49-F238E27FC236}">
                <a16:creationId xmlns:a16="http://schemas.microsoft.com/office/drawing/2014/main" id="{1BC55565-1A36-274E-9C84-E52717BDC787}"/>
              </a:ext>
            </a:extLst>
          </p:cNvPr>
          <p:cNvSpPr txBox="1"/>
          <p:nvPr userDrawn="1"/>
        </p:nvSpPr>
        <p:spPr>
          <a:xfrm>
            <a:off x="5900285" y="6289627"/>
            <a:ext cx="6614291"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SECURITY AND FRAUD </a:t>
            </a:r>
            <a:r>
              <a:rPr lang="en-GB" sz="2400" b="0" dirty="0">
                <a:solidFill>
                  <a:schemeClr val="bg1">
                    <a:alpha val="39000"/>
                  </a:schemeClr>
                </a:solidFill>
                <a:latin typeface="Futura" panose="020B0602020204020303" pitchFamily="34" charset="-79"/>
                <a:cs typeface="Futura" panose="020B0602020204020303" pitchFamily="34" charset="-79"/>
              </a:rPr>
              <a:t>WHAT IS FRAUD?</a:t>
            </a:r>
          </a:p>
        </p:txBody>
      </p:sp>
      <p:pic>
        <p:nvPicPr>
          <p:cNvPr id="3" name="Picture 2">
            <a:extLst>
              <a:ext uri="{FF2B5EF4-FFF2-40B4-BE49-F238E27FC236}">
                <a16:creationId xmlns:a16="http://schemas.microsoft.com/office/drawing/2014/main" id="{27BB5DFE-0A52-534E-BD7E-734E8145E52C}"/>
              </a:ext>
            </a:extLst>
          </p:cNvPr>
          <p:cNvPicPr>
            <a:picLocks noChangeAspect="1"/>
          </p:cNvPicPr>
          <p:nvPr userDrawn="1"/>
        </p:nvPicPr>
        <p:blipFill>
          <a:blip r:embed="rId2"/>
          <a:stretch>
            <a:fillRect/>
          </a:stretch>
        </p:blipFill>
        <p:spPr>
          <a:xfrm rot="5400000">
            <a:off x="-944701" y="-2655072"/>
            <a:ext cx="218375" cy="12762806"/>
          </a:xfrm>
          <a:prstGeom prst="rect">
            <a:avLst/>
          </a:prstGeom>
        </p:spPr>
      </p:pic>
      <p:pic>
        <p:nvPicPr>
          <p:cNvPr id="10" name="Picture 9">
            <a:extLst>
              <a:ext uri="{FF2B5EF4-FFF2-40B4-BE49-F238E27FC236}">
                <a16:creationId xmlns:a16="http://schemas.microsoft.com/office/drawing/2014/main" id="{E343B986-63E5-4043-B4A9-15270539AE6F}"/>
              </a:ext>
            </a:extLst>
          </p:cNvPr>
          <p:cNvPicPr>
            <a:picLocks noChangeAspect="1"/>
          </p:cNvPicPr>
          <p:nvPr userDrawn="1"/>
        </p:nvPicPr>
        <p:blipFill>
          <a:blip r:embed="rId3"/>
          <a:stretch>
            <a:fillRect/>
          </a:stretch>
        </p:blipFill>
        <p:spPr>
          <a:xfrm rot="5400000" flipV="1">
            <a:off x="3073139" y="3335487"/>
            <a:ext cx="617622" cy="102937"/>
          </a:xfrm>
          <a:prstGeom prst="rect">
            <a:avLst/>
          </a:prstGeom>
        </p:spPr>
      </p:pic>
      <p:sp>
        <p:nvSpPr>
          <p:cNvPr id="2" name="Rectangle 1">
            <a:extLst>
              <a:ext uri="{FF2B5EF4-FFF2-40B4-BE49-F238E27FC236}">
                <a16:creationId xmlns:a16="http://schemas.microsoft.com/office/drawing/2014/main" id="{CDDA2608-4CAA-4F4D-88EF-B4DE3C1CBB34}"/>
              </a:ext>
            </a:extLst>
          </p:cNvPr>
          <p:cNvSpPr/>
          <p:nvPr userDrawn="1"/>
        </p:nvSpPr>
        <p:spPr>
          <a:xfrm>
            <a:off x="1451264" y="420453"/>
            <a:ext cx="4968787" cy="2585323"/>
          </a:xfrm>
          <a:prstGeom prst="rect">
            <a:avLst/>
          </a:prstGeom>
        </p:spPr>
        <p:txBody>
          <a:bodyPr wrap="square">
            <a:spAutoFit/>
          </a:bodyPr>
          <a:lstStyle/>
          <a:p>
            <a:r>
              <a:rPr lang="en-GB" dirty="0">
                <a:solidFill>
                  <a:srgbClr val="002F3B"/>
                </a:solidFill>
                <a:effectLst/>
                <a:latin typeface="Futura" panose="020B0602020204020303" pitchFamily="34" charset="-79"/>
                <a:cs typeface="Futura" panose="020B0602020204020303" pitchFamily="34" charset="-79"/>
              </a:rPr>
              <a:t>In 2006, the UK government became so concerned about the rise in identity theft that it announced plans for everyone in the UK to carry an ID card. However, these plans were scrapped in 2010 following concerns about the cost of the scheme and how effective it would be. There were also worries over how much personal data would be collected, how it would be stored and how it would be used.</a:t>
            </a:r>
          </a:p>
        </p:txBody>
      </p:sp>
      <p:pic>
        <p:nvPicPr>
          <p:cNvPr id="7" name="Picture 6">
            <a:extLst>
              <a:ext uri="{FF2B5EF4-FFF2-40B4-BE49-F238E27FC236}">
                <a16:creationId xmlns:a16="http://schemas.microsoft.com/office/drawing/2014/main" id="{216AB5BC-1FA7-F142-974C-BE8F50EBACBF}"/>
              </a:ext>
            </a:extLst>
          </p:cNvPr>
          <p:cNvPicPr>
            <a:picLocks noChangeAspect="1"/>
          </p:cNvPicPr>
          <p:nvPr userDrawn="1"/>
        </p:nvPicPr>
        <p:blipFill>
          <a:blip r:embed="rId4"/>
          <a:stretch>
            <a:fillRect/>
          </a:stretch>
        </p:blipFill>
        <p:spPr>
          <a:xfrm>
            <a:off x="564564" y="444358"/>
            <a:ext cx="816775" cy="796690"/>
          </a:xfrm>
          <a:prstGeom prst="rect">
            <a:avLst/>
          </a:prstGeom>
        </p:spPr>
      </p:pic>
      <p:pic>
        <p:nvPicPr>
          <p:cNvPr id="9" name="Picture 8">
            <a:extLst>
              <a:ext uri="{FF2B5EF4-FFF2-40B4-BE49-F238E27FC236}">
                <a16:creationId xmlns:a16="http://schemas.microsoft.com/office/drawing/2014/main" id="{70C28C9F-C426-8743-BF33-69A062B15827}"/>
              </a:ext>
            </a:extLst>
          </p:cNvPr>
          <p:cNvPicPr>
            <a:picLocks noChangeAspect="1"/>
          </p:cNvPicPr>
          <p:nvPr userDrawn="1"/>
        </p:nvPicPr>
        <p:blipFill>
          <a:blip r:embed="rId5"/>
          <a:stretch>
            <a:fillRect/>
          </a:stretch>
        </p:blipFill>
        <p:spPr>
          <a:xfrm>
            <a:off x="7144047" y="119843"/>
            <a:ext cx="4707688" cy="6061954"/>
          </a:xfrm>
          <a:prstGeom prst="rect">
            <a:avLst/>
          </a:prstGeom>
        </p:spPr>
      </p:pic>
      <p:sp>
        <p:nvSpPr>
          <p:cNvPr id="17" name="TextBox 16">
            <a:extLst>
              <a:ext uri="{FF2B5EF4-FFF2-40B4-BE49-F238E27FC236}">
                <a16:creationId xmlns:a16="http://schemas.microsoft.com/office/drawing/2014/main" id="{AE3D70CF-8E7F-234B-8CD2-28BAAEEE318A}"/>
              </a:ext>
            </a:extLst>
          </p:cNvPr>
          <p:cNvSpPr txBox="1"/>
          <p:nvPr userDrawn="1"/>
        </p:nvSpPr>
        <p:spPr>
          <a:xfrm>
            <a:off x="8047524" y="796655"/>
            <a:ext cx="4601818" cy="523220"/>
          </a:xfrm>
          <a:prstGeom prst="rect">
            <a:avLst/>
          </a:prstGeom>
          <a:noFill/>
        </p:spPr>
        <p:txBody>
          <a:bodyPr wrap="square" rtlCol="0">
            <a:spAutoFit/>
          </a:bodyPr>
          <a:lstStyle/>
          <a:p>
            <a:r>
              <a:rPr lang="en-US" sz="2800" dirty="0">
                <a:solidFill>
                  <a:srgbClr val="213F85"/>
                </a:solidFill>
                <a:latin typeface="Futura Medium" panose="020B0602020204020303" pitchFamily="34" charset="-79"/>
                <a:cs typeface="Futura Medium" panose="020B0602020204020303" pitchFamily="34" charset="-79"/>
              </a:rPr>
              <a:t>QUESTIONS</a:t>
            </a:r>
          </a:p>
        </p:txBody>
      </p:sp>
      <p:cxnSp>
        <p:nvCxnSpPr>
          <p:cNvPr id="19" name="Straight Connector 18">
            <a:extLst>
              <a:ext uri="{FF2B5EF4-FFF2-40B4-BE49-F238E27FC236}">
                <a16:creationId xmlns:a16="http://schemas.microsoft.com/office/drawing/2014/main" id="{DBD56574-254A-8141-93FA-128C0CD90921}"/>
              </a:ext>
            </a:extLst>
          </p:cNvPr>
          <p:cNvCxnSpPr>
            <a:cxnSpLocks/>
          </p:cNvCxnSpPr>
          <p:nvPr userDrawn="1"/>
        </p:nvCxnSpPr>
        <p:spPr>
          <a:xfrm>
            <a:off x="8141850" y="1310215"/>
            <a:ext cx="2114812" cy="0"/>
          </a:xfrm>
          <a:prstGeom prst="line">
            <a:avLst/>
          </a:prstGeom>
          <a:ln>
            <a:solidFill>
              <a:srgbClr val="7D2378"/>
            </a:solidFill>
          </a:ln>
        </p:spPr>
        <p:style>
          <a:lnRef idx="3">
            <a:schemeClr val="accent5"/>
          </a:lnRef>
          <a:fillRef idx="0">
            <a:schemeClr val="accent5"/>
          </a:fillRef>
          <a:effectRef idx="2">
            <a:schemeClr val="accent5"/>
          </a:effectRef>
          <a:fontRef idx="minor">
            <a:schemeClr val="tx1"/>
          </a:fontRef>
        </p:style>
      </p:cxnSp>
      <p:pic>
        <p:nvPicPr>
          <p:cNvPr id="11" name="Picture 10">
            <a:extLst>
              <a:ext uri="{FF2B5EF4-FFF2-40B4-BE49-F238E27FC236}">
                <a16:creationId xmlns:a16="http://schemas.microsoft.com/office/drawing/2014/main" id="{5FEDF61D-809A-C146-BB7C-7C9F21C624F0}"/>
              </a:ext>
            </a:extLst>
          </p:cNvPr>
          <p:cNvPicPr>
            <a:picLocks noChangeAspect="1"/>
          </p:cNvPicPr>
          <p:nvPr userDrawn="1"/>
        </p:nvPicPr>
        <p:blipFill>
          <a:blip r:embed="rId6"/>
          <a:stretch>
            <a:fillRect/>
          </a:stretch>
        </p:blipFill>
        <p:spPr>
          <a:xfrm>
            <a:off x="6849070" y="796655"/>
            <a:ext cx="1160667" cy="1160667"/>
          </a:xfrm>
          <a:prstGeom prst="rect">
            <a:avLst/>
          </a:prstGeom>
        </p:spPr>
      </p:pic>
      <p:sp>
        <p:nvSpPr>
          <p:cNvPr id="15" name="Rectangle 14">
            <a:extLst>
              <a:ext uri="{FF2B5EF4-FFF2-40B4-BE49-F238E27FC236}">
                <a16:creationId xmlns:a16="http://schemas.microsoft.com/office/drawing/2014/main" id="{D35AE39B-DA36-244F-83AB-D31E2E7B6923}"/>
              </a:ext>
            </a:extLst>
          </p:cNvPr>
          <p:cNvSpPr/>
          <p:nvPr userDrawn="1"/>
        </p:nvSpPr>
        <p:spPr>
          <a:xfrm>
            <a:off x="8047524" y="1454952"/>
            <a:ext cx="2954153" cy="3416320"/>
          </a:xfrm>
          <a:prstGeom prst="rect">
            <a:avLst/>
          </a:prstGeom>
        </p:spPr>
        <p:txBody>
          <a:bodyPr wrap="square">
            <a:spAutoFit/>
          </a:bodyPr>
          <a:lstStyle/>
          <a:p>
            <a:r>
              <a:rPr lang="en-GB" b="1" dirty="0">
                <a:solidFill>
                  <a:srgbClr val="213F85"/>
                </a:solidFill>
                <a:effectLst/>
                <a:latin typeface="Swiss 721 SWA" panose="020B0504020202020204" pitchFamily="34" charset="0"/>
                <a:cs typeface="Futura" panose="020B0602020204020303" pitchFamily="34" charset="-79"/>
              </a:rPr>
              <a:t>1. </a:t>
            </a:r>
            <a:r>
              <a:rPr lang="en-GB" dirty="0">
                <a:solidFill>
                  <a:srgbClr val="213F85"/>
                </a:solidFill>
                <a:effectLst/>
                <a:latin typeface="Futura" panose="020B0602020204020303" pitchFamily="34" charset="-79"/>
                <a:cs typeface="Futura" panose="020B0602020204020303" pitchFamily="34" charset="-79"/>
              </a:rPr>
              <a:t>What type of personal   </a:t>
            </a:r>
          </a:p>
          <a:p>
            <a:r>
              <a:rPr lang="en-GB" dirty="0">
                <a:solidFill>
                  <a:srgbClr val="213F85"/>
                </a:solidFill>
                <a:effectLst/>
                <a:latin typeface="Futura" panose="020B0602020204020303" pitchFamily="34" charset="-79"/>
                <a:cs typeface="Futura" panose="020B0602020204020303" pitchFamily="34" charset="-79"/>
              </a:rPr>
              <a:t>    information could be  </a:t>
            </a:r>
          </a:p>
          <a:p>
            <a:r>
              <a:rPr lang="en-GB" dirty="0">
                <a:solidFill>
                  <a:srgbClr val="213F85"/>
                </a:solidFill>
                <a:effectLst/>
                <a:latin typeface="Futura" panose="020B0602020204020303" pitchFamily="34" charset="-79"/>
                <a:cs typeface="Futura" panose="020B0602020204020303" pitchFamily="34" charset="-79"/>
              </a:rPr>
              <a:t>    taken during identity  </a:t>
            </a:r>
          </a:p>
          <a:p>
            <a:r>
              <a:rPr lang="en-GB" dirty="0">
                <a:solidFill>
                  <a:srgbClr val="213F85"/>
                </a:solidFill>
                <a:effectLst/>
                <a:latin typeface="Futura" panose="020B0602020204020303" pitchFamily="34" charset="-79"/>
                <a:cs typeface="Futura" panose="020B0602020204020303" pitchFamily="34" charset="-79"/>
              </a:rPr>
              <a:t>    theft?</a:t>
            </a:r>
          </a:p>
          <a:p>
            <a:endParaRPr lang="en-GB" dirty="0">
              <a:solidFill>
                <a:srgbClr val="213F85"/>
              </a:solidFill>
              <a:effectLst/>
              <a:latin typeface="Futura" panose="020B0602020204020303" pitchFamily="34" charset="-79"/>
              <a:cs typeface="Futura" panose="020B0602020204020303" pitchFamily="34" charset="-79"/>
            </a:endParaRPr>
          </a:p>
          <a:p>
            <a:r>
              <a:rPr lang="en-GB" b="1" dirty="0">
                <a:solidFill>
                  <a:srgbClr val="213F85"/>
                </a:solidFill>
                <a:effectLst/>
                <a:latin typeface="Swiss 721 SWA" panose="020B0504020202020204" pitchFamily="34" charset="0"/>
                <a:cs typeface="Futura" panose="020B0602020204020303" pitchFamily="34" charset="-79"/>
              </a:rPr>
              <a:t>2. </a:t>
            </a:r>
            <a:r>
              <a:rPr lang="en-GB" dirty="0">
                <a:solidFill>
                  <a:srgbClr val="213F85"/>
                </a:solidFill>
                <a:effectLst/>
                <a:latin typeface="Futura" panose="020B0602020204020303" pitchFamily="34" charset="-79"/>
                <a:cs typeface="Futura" panose="020B0602020204020303" pitchFamily="34" charset="-79"/>
              </a:rPr>
              <a:t>Why has the internet  </a:t>
            </a:r>
          </a:p>
          <a:p>
            <a:r>
              <a:rPr lang="en-GB" dirty="0">
                <a:solidFill>
                  <a:srgbClr val="213F85"/>
                </a:solidFill>
                <a:effectLst/>
                <a:latin typeface="Futura" panose="020B0602020204020303" pitchFamily="34" charset="-79"/>
                <a:cs typeface="Futura" panose="020B0602020204020303" pitchFamily="34" charset="-79"/>
              </a:rPr>
              <a:t>    increased the risk of  </a:t>
            </a:r>
          </a:p>
          <a:p>
            <a:r>
              <a:rPr lang="en-GB" dirty="0">
                <a:solidFill>
                  <a:srgbClr val="213F85"/>
                </a:solidFill>
                <a:effectLst/>
                <a:latin typeface="Futura" panose="020B0602020204020303" pitchFamily="34" charset="-79"/>
                <a:cs typeface="Futura" panose="020B0602020204020303" pitchFamily="34" charset="-79"/>
              </a:rPr>
              <a:t>    identity theft?</a:t>
            </a:r>
          </a:p>
          <a:p>
            <a:endParaRPr lang="en-GB" dirty="0">
              <a:solidFill>
                <a:srgbClr val="213F85"/>
              </a:solidFill>
              <a:effectLst/>
              <a:latin typeface="Futura" panose="020B0602020204020303" pitchFamily="34" charset="-79"/>
              <a:cs typeface="Futura" panose="020B0602020204020303" pitchFamily="34" charset="-79"/>
            </a:endParaRPr>
          </a:p>
          <a:p>
            <a:r>
              <a:rPr lang="en-GB" b="1" dirty="0">
                <a:solidFill>
                  <a:srgbClr val="213F85"/>
                </a:solidFill>
                <a:effectLst/>
                <a:latin typeface="Swiss 721 SWA" panose="020B0504020202020204" pitchFamily="34" charset="0"/>
                <a:cs typeface="Futura" panose="020B0602020204020303" pitchFamily="34" charset="-79"/>
              </a:rPr>
              <a:t>3.</a:t>
            </a:r>
            <a:r>
              <a:rPr lang="en-GB" dirty="0">
                <a:solidFill>
                  <a:srgbClr val="213F85"/>
                </a:solidFill>
                <a:effectLst/>
                <a:latin typeface="Futura" panose="020B0602020204020303" pitchFamily="34" charset="-79"/>
                <a:cs typeface="Futura" panose="020B0602020204020303" pitchFamily="34" charset="-79"/>
              </a:rPr>
              <a:t> What could fraudsters  </a:t>
            </a:r>
          </a:p>
          <a:p>
            <a:r>
              <a:rPr lang="en-GB" dirty="0">
                <a:solidFill>
                  <a:srgbClr val="213F85"/>
                </a:solidFill>
                <a:effectLst/>
                <a:latin typeface="Futura" panose="020B0602020204020303" pitchFamily="34" charset="-79"/>
                <a:cs typeface="Futura" panose="020B0602020204020303" pitchFamily="34" charset="-79"/>
              </a:rPr>
              <a:t>    do with the identities  </a:t>
            </a:r>
          </a:p>
          <a:p>
            <a:r>
              <a:rPr lang="en-GB" dirty="0">
                <a:solidFill>
                  <a:srgbClr val="213F85"/>
                </a:solidFill>
                <a:effectLst/>
                <a:latin typeface="Futura" panose="020B0602020204020303" pitchFamily="34" charset="-79"/>
                <a:cs typeface="Futura" panose="020B0602020204020303" pitchFamily="34" charset="-79"/>
              </a:rPr>
              <a:t>    they take?</a:t>
            </a:r>
          </a:p>
        </p:txBody>
      </p:sp>
    </p:spTree>
    <p:extLst>
      <p:ext uri="{BB962C8B-B14F-4D97-AF65-F5344CB8AC3E}">
        <p14:creationId xmlns:p14="http://schemas.microsoft.com/office/powerpoint/2010/main" val="11732771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6/28/2021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1" name="TextBox 10">
            <a:extLst>
              <a:ext uri="{FF2B5EF4-FFF2-40B4-BE49-F238E27FC236}">
                <a16:creationId xmlns:a16="http://schemas.microsoft.com/office/drawing/2014/main" id="{F944E8BE-54F2-AE40-8B40-19B417581E90}"/>
              </a:ext>
            </a:extLst>
          </p:cNvPr>
          <p:cNvSpPr txBox="1"/>
          <p:nvPr userDrawn="1"/>
        </p:nvSpPr>
        <p:spPr>
          <a:xfrm>
            <a:off x="1201153" y="383017"/>
            <a:ext cx="6402805" cy="830997"/>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WHAT ARE THE DIFFERENT METHODS USED TO CARRY OUT IDENTITY THEFT?</a:t>
            </a:r>
          </a:p>
        </p:txBody>
      </p:sp>
      <p:cxnSp>
        <p:nvCxnSpPr>
          <p:cNvPr id="12" name="Straight Connector 11">
            <a:extLst>
              <a:ext uri="{FF2B5EF4-FFF2-40B4-BE49-F238E27FC236}">
                <a16:creationId xmlns:a16="http://schemas.microsoft.com/office/drawing/2014/main" id="{F4BFD836-E030-5941-9A23-52C4381921B0}"/>
              </a:ext>
            </a:extLst>
          </p:cNvPr>
          <p:cNvCxnSpPr>
            <a:cxnSpLocks/>
          </p:cNvCxnSpPr>
          <p:nvPr userDrawn="1"/>
        </p:nvCxnSpPr>
        <p:spPr>
          <a:xfrm>
            <a:off x="1345176" y="1194136"/>
            <a:ext cx="5575388" cy="0"/>
          </a:xfrm>
          <a:prstGeom prst="line">
            <a:avLst/>
          </a:prstGeom>
          <a:ln>
            <a:solidFill>
              <a:srgbClr val="7D2378"/>
            </a:solidFill>
          </a:ln>
        </p:spPr>
        <p:style>
          <a:lnRef idx="3">
            <a:schemeClr val="accent5"/>
          </a:lnRef>
          <a:fillRef idx="0">
            <a:schemeClr val="accent5"/>
          </a:fillRef>
          <a:effectRef idx="2">
            <a:schemeClr val="accent5"/>
          </a:effectRef>
          <a:fontRef idx="minor">
            <a:schemeClr val="tx1"/>
          </a:fontRef>
        </p:style>
      </p:cxnSp>
      <p:sp>
        <p:nvSpPr>
          <p:cNvPr id="20" name="Rectangle 19">
            <a:extLst>
              <a:ext uri="{FF2B5EF4-FFF2-40B4-BE49-F238E27FC236}">
                <a16:creationId xmlns:a16="http://schemas.microsoft.com/office/drawing/2014/main" id="{32818C5E-600D-8C4E-93C9-0600D6E19CBA}"/>
              </a:ext>
            </a:extLst>
          </p:cNvPr>
          <p:cNvSpPr/>
          <p:nvPr userDrawn="1"/>
        </p:nvSpPr>
        <p:spPr>
          <a:xfrm>
            <a:off x="0" y="6211614"/>
            <a:ext cx="12192000" cy="646386"/>
          </a:xfrm>
          <a:prstGeom prst="rect">
            <a:avLst/>
          </a:prstGeom>
          <a:solidFill>
            <a:srgbClr val="213F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13F85"/>
              </a:solidFill>
            </a:endParaRPr>
          </a:p>
        </p:txBody>
      </p:sp>
      <p:sp>
        <p:nvSpPr>
          <p:cNvPr id="21" name="TextBox 20">
            <a:extLst>
              <a:ext uri="{FF2B5EF4-FFF2-40B4-BE49-F238E27FC236}">
                <a16:creationId xmlns:a16="http://schemas.microsoft.com/office/drawing/2014/main" id="{F0934F5B-03CA-4445-8C9B-7DE542D9F091}"/>
              </a:ext>
            </a:extLst>
          </p:cNvPr>
          <p:cNvSpPr txBox="1"/>
          <p:nvPr userDrawn="1"/>
        </p:nvSpPr>
        <p:spPr>
          <a:xfrm>
            <a:off x="6096000" y="6289627"/>
            <a:ext cx="6418576"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SECURITY AND FRAUD </a:t>
            </a:r>
            <a:r>
              <a:rPr lang="en-GB" sz="2400" b="0" dirty="0">
                <a:solidFill>
                  <a:schemeClr val="bg1">
                    <a:alpha val="39000"/>
                  </a:schemeClr>
                </a:solidFill>
                <a:latin typeface="Futura" panose="020B0602020204020303" pitchFamily="34" charset="-79"/>
                <a:cs typeface="Futura" panose="020B0602020204020303" pitchFamily="34" charset="-79"/>
              </a:rPr>
              <a:t>IDENTITY THEFT</a:t>
            </a:r>
          </a:p>
        </p:txBody>
      </p:sp>
      <p:pic>
        <p:nvPicPr>
          <p:cNvPr id="22" name="Picture 21">
            <a:extLst>
              <a:ext uri="{FF2B5EF4-FFF2-40B4-BE49-F238E27FC236}">
                <a16:creationId xmlns:a16="http://schemas.microsoft.com/office/drawing/2014/main" id="{30C15F3B-175A-7748-A353-96CFDBA17610}"/>
              </a:ext>
            </a:extLst>
          </p:cNvPr>
          <p:cNvPicPr>
            <a:picLocks noChangeAspect="1"/>
          </p:cNvPicPr>
          <p:nvPr userDrawn="1"/>
        </p:nvPicPr>
        <p:blipFill>
          <a:blip r:embed="rId2"/>
          <a:stretch>
            <a:fillRect/>
          </a:stretch>
        </p:blipFill>
        <p:spPr>
          <a:xfrm>
            <a:off x="627725" y="449037"/>
            <a:ext cx="616798" cy="616798"/>
          </a:xfrm>
          <a:prstGeom prst="rect">
            <a:avLst/>
          </a:prstGeom>
        </p:spPr>
      </p:pic>
      <p:sp>
        <p:nvSpPr>
          <p:cNvPr id="23" name="TextBox 22">
            <a:extLst>
              <a:ext uri="{FF2B5EF4-FFF2-40B4-BE49-F238E27FC236}">
                <a16:creationId xmlns:a16="http://schemas.microsoft.com/office/drawing/2014/main" id="{0379F8B6-836D-624A-B326-80E56A4CCAE9}"/>
              </a:ext>
            </a:extLst>
          </p:cNvPr>
          <p:cNvSpPr txBox="1"/>
          <p:nvPr userDrawn="1"/>
        </p:nvSpPr>
        <p:spPr>
          <a:xfrm>
            <a:off x="627725" y="1444165"/>
            <a:ext cx="6402805" cy="461665"/>
          </a:xfrm>
          <a:prstGeom prst="rect">
            <a:avLst/>
          </a:prstGeom>
          <a:noFill/>
        </p:spPr>
        <p:txBody>
          <a:bodyPr wrap="square" rtlCol="0">
            <a:spAutoFit/>
          </a:bodyPr>
          <a:lstStyle/>
          <a:p>
            <a:r>
              <a:rPr lang="en-US" sz="2400" dirty="0">
                <a:solidFill>
                  <a:srgbClr val="7D2378"/>
                </a:solidFill>
                <a:latin typeface="Futura Medium" panose="020B0602020204020303" pitchFamily="34" charset="-79"/>
                <a:cs typeface="Futura Medium" panose="020B0602020204020303" pitchFamily="34" charset="-79"/>
              </a:rPr>
              <a:t>Physical</a:t>
            </a:r>
          </a:p>
        </p:txBody>
      </p:sp>
      <p:sp>
        <p:nvSpPr>
          <p:cNvPr id="7" name="Rectangle 6">
            <a:extLst>
              <a:ext uri="{FF2B5EF4-FFF2-40B4-BE49-F238E27FC236}">
                <a16:creationId xmlns:a16="http://schemas.microsoft.com/office/drawing/2014/main" id="{5009DCE2-AAFD-E248-8456-0D14E9599B2C}"/>
              </a:ext>
            </a:extLst>
          </p:cNvPr>
          <p:cNvSpPr/>
          <p:nvPr userDrawn="1"/>
        </p:nvSpPr>
        <p:spPr>
          <a:xfrm>
            <a:off x="627725" y="1963582"/>
            <a:ext cx="5219493" cy="3970318"/>
          </a:xfrm>
          <a:prstGeom prst="rect">
            <a:avLst/>
          </a:prstGeom>
        </p:spPr>
        <p:txBody>
          <a:bodyPr wrap="square">
            <a:spAutoFit/>
          </a:bodyPr>
          <a:lstStyle/>
          <a:p>
            <a:r>
              <a:rPr lang="en-GB" b="1" i="0" dirty="0">
                <a:solidFill>
                  <a:srgbClr val="00303C"/>
                </a:solidFill>
                <a:effectLst/>
                <a:latin typeface="Futura" panose="020B0602020204020303" pitchFamily="34" charset="-79"/>
                <a:cs typeface="Futura" panose="020B0602020204020303" pitchFamily="34" charset="-79"/>
              </a:rPr>
              <a:t>Bank card skimming </a:t>
            </a:r>
            <a:r>
              <a:rPr lang="en-GB" dirty="0">
                <a:solidFill>
                  <a:srgbClr val="00303C"/>
                </a:solidFill>
                <a:effectLst/>
                <a:latin typeface="Futura" panose="020B0602020204020303" pitchFamily="34" charset="-79"/>
                <a:cs typeface="Futura" panose="020B0602020204020303" pitchFamily="34" charset="-79"/>
              </a:rPr>
              <a:t>– This usually occurs when someone, for example a shop assistant or waiter, gets your information by “skimming” or copying your debit or credit card information when you make a purchase. They often then sell the information to professional criminal gangs. This can also be done when a special storage device is attached to an ATM or cash machine. The device reads the magnetic strip on your card which thieves use to commit fraud.</a:t>
            </a:r>
          </a:p>
          <a:p>
            <a:endParaRPr lang="en-GB" dirty="0">
              <a:solidFill>
                <a:srgbClr val="00303C"/>
              </a:solidFill>
              <a:effectLst/>
              <a:latin typeface="Futura" panose="020B0602020204020303" pitchFamily="34" charset="-79"/>
              <a:cs typeface="Futura" panose="020B0602020204020303" pitchFamily="34" charset="-79"/>
            </a:endParaRPr>
          </a:p>
          <a:p>
            <a:r>
              <a:rPr lang="en-GB" b="1" i="0" dirty="0">
                <a:solidFill>
                  <a:srgbClr val="00303C"/>
                </a:solidFill>
                <a:effectLst/>
                <a:latin typeface="Futura" panose="020B0602020204020303" pitchFamily="34" charset="-79"/>
                <a:cs typeface="Futura" panose="020B0602020204020303" pitchFamily="34" charset="-79"/>
              </a:rPr>
              <a:t>Bank card scanning </a:t>
            </a:r>
            <a:r>
              <a:rPr lang="en-GB" dirty="0">
                <a:solidFill>
                  <a:srgbClr val="00303C"/>
                </a:solidFill>
                <a:effectLst/>
                <a:latin typeface="Futura" panose="020B0602020204020303" pitchFamily="34" charset="-79"/>
                <a:cs typeface="Futura" panose="020B0602020204020303" pitchFamily="34" charset="-79"/>
              </a:rPr>
              <a:t>– This is when a fraudster uses a card-reading machine or mobile app to scan the details of your contactless bank card</a:t>
            </a:r>
          </a:p>
        </p:txBody>
      </p:sp>
      <p:sp>
        <p:nvSpPr>
          <p:cNvPr id="13" name="Rectangle 12">
            <a:extLst>
              <a:ext uri="{FF2B5EF4-FFF2-40B4-BE49-F238E27FC236}">
                <a16:creationId xmlns:a16="http://schemas.microsoft.com/office/drawing/2014/main" id="{EB278DB1-DE1B-C04E-9BBA-50A9B655ED33}"/>
              </a:ext>
            </a:extLst>
          </p:cNvPr>
          <p:cNvSpPr/>
          <p:nvPr userDrawn="1"/>
        </p:nvSpPr>
        <p:spPr>
          <a:xfrm>
            <a:off x="6169794" y="1444165"/>
            <a:ext cx="5599820" cy="4524315"/>
          </a:xfrm>
          <a:prstGeom prst="rect">
            <a:avLst/>
          </a:prstGeom>
        </p:spPr>
        <p:txBody>
          <a:bodyPr wrap="square">
            <a:spAutoFit/>
          </a:bodyPr>
          <a:lstStyle/>
          <a:p>
            <a:r>
              <a:rPr lang="en-GB" dirty="0">
                <a:solidFill>
                  <a:srgbClr val="00303C"/>
                </a:solidFill>
                <a:effectLst/>
                <a:latin typeface="Futura" panose="020B0602020204020303" pitchFamily="34" charset="-79"/>
                <a:cs typeface="Futura" panose="020B0602020204020303" pitchFamily="34" charset="-79"/>
              </a:rPr>
              <a:t>without you even knowing. Using Near Field Communication (NFC) technology, the fraudster only has to be within a few inches of where you keep your bank card or credit card in order to scan your details. Once they have your details they can use them to carry out contactless purchases – you might only know when you see some strange purchases on your bank statement.</a:t>
            </a:r>
          </a:p>
          <a:p>
            <a:endParaRPr lang="en-GB" dirty="0">
              <a:solidFill>
                <a:srgbClr val="00303C"/>
              </a:solidFill>
              <a:effectLst/>
              <a:latin typeface="Futura" panose="020B0602020204020303" pitchFamily="34" charset="-79"/>
              <a:cs typeface="Futura" panose="020B0602020204020303" pitchFamily="34" charset="-79"/>
            </a:endParaRPr>
          </a:p>
          <a:p>
            <a:r>
              <a:rPr lang="en-GB" b="1" i="0" dirty="0">
                <a:solidFill>
                  <a:srgbClr val="00303C"/>
                </a:solidFill>
                <a:effectLst/>
                <a:latin typeface="Futura" panose="020B0602020204020303" pitchFamily="34" charset="-79"/>
                <a:cs typeface="Futura" panose="020B0602020204020303" pitchFamily="34" charset="-79"/>
              </a:rPr>
              <a:t>Theft </a:t>
            </a:r>
            <a:r>
              <a:rPr lang="en-GB" dirty="0">
                <a:solidFill>
                  <a:srgbClr val="00303C"/>
                </a:solidFill>
                <a:effectLst/>
                <a:latin typeface="Futura" panose="020B0602020204020303" pitchFamily="34" charset="-79"/>
                <a:cs typeface="Futura" panose="020B0602020204020303" pitchFamily="34" charset="-79"/>
              </a:rPr>
              <a:t>– Stealing a purse or wallet used to be the main way of obtaining personal information. Although fraudsters now often use the internet for identity theft, many people carry a lot of personal details in their purse or wallet, so this is still a widely used method of getting information in order to steal identities.</a:t>
            </a:r>
          </a:p>
        </p:txBody>
      </p:sp>
    </p:spTree>
    <p:extLst>
      <p:ext uri="{BB962C8B-B14F-4D97-AF65-F5344CB8AC3E}">
        <p14:creationId xmlns:p14="http://schemas.microsoft.com/office/powerpoint/2010/main" val="10556739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6/28/2021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20" name="Rectangle 19">
            <a:extLst>
              <a:ext uri="{FF2B5EF4-FFF2-40B4-BE49-F238E27FC236}">
                <a16:creationId xmlns:a16="http://schemas.microsoft.com/office/drawing/2014/main" id="{32818C5E-600D-8C4E-93C9-0600D6E19CBA}"/>
              </a:ext>
            </a:extLst>
          </p:cNvPr>
          <p:cNvSpPr/>
          <p:nvPr userDrawn="1"/>
        </p:nvSpPr>
        <p:spPr>
          <a:xfrm>
            <a:off x="0" y="6211614"/>
            <a:ext cx="12192000" cy="646386"/>
          </a:xfrm>
          <a:prstGeom prst="rect">
            <a:avLst/>
          </a:prstGeom>
          <a:solidFill>
            <a:srgbClr val="213F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13F85"/>
              </a:solidFill>
            </a:endParaRPr>
          </a:p>
        </p:txBody>
      </p:sp>
      <p:sp>
        <p:nvSpPr>
          <p:cNvPr id="2" name="Rectangle 1">
            <a:extLst>
              <a:ext uri="{FF2B5EF4-FFF2-40B4-BE49-F238E27FC236}">
                <a16:creationId xmlns:a16="http://schemas.microsoft.com/office/drawing/2014/main" id="{D468BF39-1AE6-E94B-83FC-C482B0195B71}"/>
              </a:ext>
            </a:extLst>
          </p:cNvPr>
          <p:cNvSpPr/>
          <p:nvPr userDrawn="1"/>
        </p:nvSpPr>
        <p:spPr>
          <a:xfrm>
            <a:off x="627725" y="440680"/>
            <a:ext cx="5219493" cy="4247317"/>
          </a:xfrm>
          <a:prstGeom prst="rect">
            <a:avLst/>
          </a:prstGeom>
        </p:spPr>
        <p:txBody>
          <a:bodyPr wrap="square">
            <a:spAutoFit/>
          </a:bodyPr>
          <a:lstStyle/>
          <a:p>
            <a:r>
              <a:rPr lang="en-GB" b="1" i="0" dirty="0">
                <a:solidFill>
                  <a:srgbClr val="00303C"/>
                </a:solidFill>
                <a:effectLst/>
                <a:latin typeface="Futura" panose="020B0602020204020303" pitchFamily="34" charset="-79"/>
                <a:cs typeface="Futura" panose="020B0602020204020303" pitchFamily="34" charset="-79"/>
              </a:rPr>
              <a:t>Bin raiding </a:t>
            </a:r>
            <a:r>
              <a:rPr lang="en-GB" dirty="0">
                <a:solidFill>
                  <a:srgbClr val="00303C"/>
                </a:solidFill>
                <a:effectLst/>
                <a:latin typeface="Futura" panose="020B0602020204020303" pitchFamily="34" charset="-79"/>
                <a:cs typeface="Futura" panose="020B0602020204020303" pitchFamily="34" charset="-79"/>
              </a:rPr>
              <a:t>– Fraudsters pay people to go through the rubbish that an individual throws out. They are looking for bank and credit card statements, tax details, insurance documents, gas, electricity and telephone bills, personal letters and any other pieces of personal information that can help to steal an identity.</a:t>
            </a:r>
          </a:p>
          <a:p>
            <a:endParaRPr lang="en-GB" dirty="0">
              <a:solidFill>
                <a:srgbClr val="00303C"/>
              </a:solidFill>
              <a:effectLst/>
              <a:latin typeface="Futura" panose="020B0602020204020303" pitchFamily="34" charset="-79"/>
              <a:cs typeface="Futura" panose="020B0602020204020303" pitchFamily="34" charset="-79"/>
            </a:endParaRPr>
          </a:p>
          <a:p>
            <a:r>
              <a:rPr lang="en-GB" b="1" i="0" dirty="0">
                <a:solidFill>
                  <a:srgbClr val="00303C"/>
                </a:solidFill>
                <a:effectLst/>
                <a:latin typeface="Futura" panose="020B0602020204020303" pitchFamily="34" charset="-79"/>
                <a:cs typeface="Futura" panose="020B0602020204020303" pitchFamily="34" charset="-79"/>
              </a:rPr>
              <a:t>Changing your address </a:t>
            </a:r>
            <a:r>
              <a:rPr lang="en-GB" dirty="0">
                <a:solidFill>
                  <a:srgbClr val="00303C"/>
                </a:solidFill>
                <a:effectLst/>
                <a:latin typeface="Futura" panose="020B0602020204020303" pitchFamily="34" charset="-79"/>
                <a:cs typeface="Futura" panose="020B0602020204020303" pitchFamily="34" charset="-79"/>
              </a:rPr>
              <a:t>– Thieves divert your post to another location by completing a change of address form. They can then read all your bank statements and other financial information. If they cannot divert your mail, thieves may simply steal it – especially when your post box is separate from your house/flat. </a:t>
            </a:r>
          </a:p>
        </p:txBody>
      </p:sp>
      <p:pic>
        <p:nvPicPr>
          <p:cNvPr id="1026" name="Picture 2" descr="Is it illegal to go through someone's rubbish in Australia? | Better Homes  and Gardens">
            <a:extLst>
              <a:ext uri="{FF2B5EF4-FFF2-40B4-BE49-F238E27FC236}">
                <a16:creationId xmlns:a16="http://schemas.microsoft.com/office/drawing/2014/main" id="{FF4BD28A-5699-6945-BF2D-AC565DAD42D5}"/>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30383" r="6938"/>
          <a:stretch/>
        </p:blipFill>
        <p:spPr bwMode="auto">
          <a:xfrm>
            <a:off x="6344784" y="674"/>
            <a:ext cx="5847216" cy="6219151"/>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FBB90D9A-590F-6D41-B64F-63D76E2BF8BC}"/>
              </a:ext>
            </a:extLst>
          </p:cNvPr>
          <p:cNvSpPr txBox="1"/>
          <p:nvPr userDrawn="1"/>
        </p:nvSpPr>
        <p:spPr>
          <a:xfrm>
            <a:off x="6096000" y="6289627"/>
            <a:ext cx="6418576"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SECURITY AND FRAUD </a:t>
            </a:r>
            <a:r>
              <a:rPr lang="en-GB" sz="2400" b="0" dirty="0">
                <a:solidFill>
                  <a:schemeClr val="bg1">
                    <a:alpha val="39000"/>
                  </a:schemeClr>
                </a:solidFill>
                <a:latin typeface="Futura" panose="020B0602020204020303" pitchFamily="34" charset="-79"/>
                <a:cs typeface="Futura" panose="020B0602020204020303" pitchFamily="34" charset="-79"/>
              </a:rPr>
              <a:t>IDENTITY THEFT</a:t>
            </a:r>
          </a:p>
        </p:txBody>
      </p:sp>
    </p:spTree>
    <p:extLst>
      <p:ext uri="{BB962C8B-B14F-4D97-AF65-F5344CB8AC3E}">
        <p14:creationId xmlns:p14="http://schemas.microsoft.com/office/powerpoint/2010/main" val="16334994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6/28/2021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20" name="Rectangle 19">
            <a:extLst>
              <a:ext uri="{FF2B5EF4-FFF2-40B4-BE49-F238E27FC236}">
                <a16:creationId xmlns:a16="http://schemas.microsoft.com/office/drawing/2014/main" id="{32818C5E-600D-8C4E-93C9-0600D6E19CBA}"/>
              </a:ext>
            </a:extLst>
          </p:cNvPr>
          <p:cNvSpPr/>
          <p:nvPr userDrawn="1"/>
        </p:nvSpPr>
        <p:spPr>
          <a:xfrm>
            <a:off x="0" y="6211614"/>
            <a:ext cx="12192000" cy="646386"/>
          </a:xfrm>
          <a:prstGeom prst="rect">
            <a:avLst/>
          </a:prstGeom>
          <a:solidFill>
            <a:srgbClr val="213F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13F85"/>
              </a:solidFill>
            </a:endParaRPr>
          </a:p>
        </p:txBody>
      </p:sp>
      <p:sp>
        <p:nvSpPr>
          <p:cNvPr id="14" name="TextBox 13">
            <a:extLst>
              <a:ext uri="{FF2B5EF4-FFF2-40B4-BE49-F238E27FC236}">
                <a16:creationId xmlns:a16="http://schemas.microsoft.com/office/drawing/2014/main" id="{CC96F987-94D7-744B-838D-3687E064AE76}"/>
              </a:ext>
            </a:extLst>
          </p:cNvPr>
          <p:cNvSpPr txBox="1"/>
          <p:nvPr userDrawn="1"/>
        </p:nvSpPr>
        <p:spPr>
          <a:xfrm>
            <a:off x="529390" y="422350"/>
            <a:ext cx="6402805" cy="461665"/>
          </a:xfrm>
          <a:prstGeom prst="rect">
            <a:avLst/>
          </a:prstGeom>
          <a:noFill/>
        </p:spPr>
        <p:txBody>
          <a:bodyPr wrap="square" rtlCol="0">
            <a:spAutoFit/>
          </a:bodyPr>
          <a:lstStyle/>
          <a:p>
            <a:r>
              <a:rPr lang="en-US" sz="2400" dirty="0">
                <a:solidFill>
                  <a:srgbClr val="7D2378"/>
                </a:solidFill>
                <a:latin typeface="Futura Medium" panose="020B0602020204020303" pitchFamily="34" charset="-79"/>
                <a:cs typeface="Futura Medium" panose="020B0602020204020303" pitchFamily="34" charset="-79"/>
              </a:rPr>
              <a:t>Digital</a:t>
            </a:r>
          </a:p>
        </p:txBody>
      </p:sp>
      <p:sp>
        <p:nvSpPr>
          <p:cNvPr id="3" name="Rectangle 2">
            <a:extLst>
              <a:ext uri="{FF2B5EF4-FFF2-40B4-BE49-F238E27FC236}">
                <a16:creationId xmlns:a16="http://schemas.microsoft.com/office/drawing/2014/main" id="{28171CBA-4FF1-2D4E-87E4-EDA5BCE55C75}"/>
              </a:ext>
            </a:extLst>
          </p:cNvPr>
          <p:cNvSpPr/>
          <p:nvPr userDrawn="1"/>
        </p:nvSpPr>
        <p:spPr>
          <a:xfrm>
            <a:off x="529390" y="956383"/>
            <a:ext cx="5394481" cy="4801314"/>
          </a:xfrm>
          <a:prstGeom prst="rect">
            <a:avLst/>
          </a:prstGeom>
        </p:spPr>
        <p:txBody>
          <a:bodyPr wrap="square">
            <a:spAutoFit/>
          </a:bodyPr>
          <a:lstStyle/>
          <a:p>
            <a:r>
              <a:rPr lang="en-GB" b="1" i="0" dirty="0">
                <a:solidFill>
                  <a:srgbClr val="00303C"/>
                </a:solidFill>
                <a:effectLst/>
                <a:latin typeface="Futura" panose="020B0602020204020303" pitchFamily="34" charset="-79"/>
                <a:cs typeface="Futura" panose="020B0602020204020303" pitchFamily="34" charset="-79"/>
              </a:rPr>
              <a:t>Hacking – </a:t>
            </a:r>
            <a:r>
              <a:rPr lang="en-GB" dirty="0">
                <a:solidFill>
                  <a:srgbClr val="00303C"/>
                </a:solidFill>
                <a:effectLst/>
                <a:latin typeface="Futura" panose="020B0602020204020303" pitchFamily="34" charset="-79"/>
                <a:cs typeface="Futura" panose="020B0602020204020303" pitchFamily="34" charset="-79"/>
              </a:rPr>
              <a:t>Hacking occurs when criminals successfully guess or decipher your passwords, security questions, and/or Personal Identification Numbers (PINs). They can then access any accounts you have. Many hackers use social networking sites like Facebook to get information about you that can be used to answer security questions. Some hackers will break into a company website and steal the company identity. This means you could order goods from a website that you think is genuine, but they simply take your money and you never hear from them again. </a:t>
            </a:r>
          </a:p>
          <a:p>
            <a:endParaRPr lang="en-GB" dirty="0">
              <a:solidFill>
                <a:srgbClr val="00303C"/>
              </a:solidFill>
              <a:effectLst/>
              <a:latin typeface="Futura" panose="020B0602020204020303" pitchFamily="34" charset="-79"/>
              <a:cs typeface="Futura" panose="020B0602020204020303" pitchFamily="34" charset="-79"/>
            </a:endParaRPr>
          </a:p>
          <a:p>
            <a:r>
              <a:rPr lang="en-GB" b="1" i="0" dirty="0">
                <a:solidFill>
                  <a:srgbClr val="00303C"/>
                </a:solidFill>
                <a:effectLst/>
                <a:latin typeface="Futura" panose="020B0602020204020303" pitchFamily="34" charset="-79"/>
                <a:cs typeface="Futura" panose="020B0602020204020303" pitchFamily="34" charset="-79"/>
              </a:rPr>
              <a:t>Malware – </a:t>
            </a:r>
            <a:r>
              <a:rPr lang="en-GB" dirty="0">
                <a:solidFill>
                  <a:srgbClr val="00303C"/>
                </a:solidFill>
                <a:effectLst/>
                <a:latin typeface="Futura" panose="020B0602020204020303" pitchFamily="34" charset="-79"/>
                <a:cs typeface="Futura" panose="020B0602020204020303" pitchFamily="34" charset="-79"/>
              </a:rPr>
              <a:t>This term is short for malicious software. It is designed specifically to make its way onto your device i.e. your desktop, </a:t>
            </a:r>
          </a:p>
        </p:txBody>
      </p:sp>
      <p:sp>
        <p:nvSpPr>
          <p:cNvPr id="7" name="Rectangle 6">
            <a:extLst>
              <a:ext uri="{FF2B5EF4-FFF2-40B4-BE49-F238E27FC236}">
                <a16:creationId xmlns:a16="http://schemas.microsoft.com/office/drawing/2014/main" id="{93E6BD9B-DCB9-E94C-A94D-3C023C88DB4A}"/>
              </a:ext>
            </a:extLst>
          </p:cNvPr>
          <p:cNvSpPr/>
          <p:nvPr userDrawn="1"/>
        </p:nvSpPr>
        <p:spPr>
          <a:xfrm>
            <a:off x="6096000" y="878370"/>
            <a:ext cx="5714198" cy="5078313"/>
          </a:xfrm>
          <a:prstGeom prst="rect">
            <a:avLst/>
          </a:prstGeom>
        </p:spPr>
        <p:txBody>
          <a:bodyPr wrap="square">
            <a:spAutoFit/>
          </a:bodyPr>
          <a:lstStyle/>
          <a:p>
            <a:r>
              <a:rPr lang="en-GB" dirty="0">
                <a:solidFill>
                  <a:srgbClr val="00303C"/>
                </a:solidFill>
                <a:effectLst/>
                <a:latin typeface="Futura" panose="020B0602020204020303" pitchFamily="34" charset="-79"/>
                <a:cs typeface="Futura" panose="020B0602020204020303" pitchFamily="34" charset="-79"/>
              </a:rPr>
              <a:t>smartphone, or tablet and to manipulate and/or damage them. In addition, malware can also record and steal your personal information such as bank account details. There are many different types of malware: viruses, worms, trojans, bots, spyware, adware, and ransomware. </a:t>
            </a:r>
          </a:p>
          <a:p>
            <a:r>
              <a:rPr lang="en-GB" dirty="0">
                <a:solidFill>
                  <a:srgbClr val="00303C"/>
                </a:solidFill>
                <a:effectLst/>
                <a:latin typeface="Futura" panose="020B0602020204020303" pitchFamily="34" charset="-79"/>
                <a:cs typeface="Futura" panose="020B0602020204020303" pitchFamily="34" charset="-79"/>
              </a:rPr>
              <a:t>Malware gets onto your device in a variety of ways: </a:t>
            </a:r>
          </a:p>
          <a:p>
            <a:endParaRPr lang="en-GB" dirty="0">
              <a:solidFill>
                <a:srgbClr val="00303C"/>
              </a:solidFill>
              <a:effectLst/>
              <a:latin typeface="Futura" panose="020B0602020204020303" pitchFamily="34" charset="-79"/>
              <a:cs typeface="Futura" panose="020B0602020204020303" pitchFamily="34" charset="-79"/>
            </a:endParaRPr>
          </a:p>
          <a:p>
            <a:pPr marL="285750" indent="-285750">
              <a:buFont typeface="Arial" panose="020B0604020202020204" pitchFamily="34" charset="0"/>
              <a:buChar char="•"/>
            </a:pPr>
            <a:r>
              <a:rPr lang="en-GB" dirty="0">
                <a:solidFill>
                  <a:srgbClr val="00303C"/>
                </a:solidFill>
                <a:effectLst/>
                <a:latin typeface="Futura" panose="020B0602020204020303" pitchFamily="34" charset="-79"/>
                <a:cs typeface="Futura" panose="020B0602020204020303" pitchFamily="34" charset="-79"/>
              </a:rPr>
              <a:t>On software installed from a website.</a:t>
            </a:r>
          </a:p>
          <a:p>
            <a:pPr marL="285750" indent="-285750">
              <a:buFont typeface="Arial" panose="020B0604020202020204" pitchFamily="34" charset="0"/>
              <a:buChar char="•"/>
            </a:pPr>
            <a:r>
              <a:rPr lang="en-GB" dirty="0">
                <a:solidFill>
                  <a:srgbClr val="00303C"/>
                </a:solidFill>
                <a:effectLst/>
                <a:latin typeface="Futura" panose="020B0602020204020303" pitchFamily="34" charset="-79"/>
                <a:cs typeface="Futura" panose="020B0602020204020303" pitchFamily="34" charset="-79"/>
              </a:rPr>
              <a:t>From a spam email.</a:t>
            </a:r>
          </a:p>
          <a:p>
            <a:pPr marL="285750" indent="-285750">
              <a:buFont typeface="Arial" panose="020B0604020202020204" pitchFamily="34" charset="0"/>
              <a:buChar char="•"/>
            </a:pPr>
            <a:r>
              <a:rPr lang="en-GB" dirty="0">
                <a:solidFill>
                  <a:srgbClr val="00303C"/>
                </a:solidFill>
                <a:effectLst/>
                <a:latin typeface="Futura" panose="020B0602020204020303" pitchFamily="34" charset="-79"/>
                <a:cs typeface="Futura" panose="020B0602020204020303" pitchFamily="34" charset="-79"/>
              </a:rPr>
              <a:t>Using a flash USB drive already infected </a:t>
            </a:r>
            <a:br>
              <a:rPr lang="en-GB" dirty="0">
                <a:solidFill>
                  <a:srgbClr val="00303C"/>
                </a:solidFill>
                <a:effectLst/>
                <a:latin typeface="Futura" panose="020B0602020204020303" pitchFamily="34" charset="-79"/>
                <a:cs typeface="Futura" panose="020B0602020204020303" pitchFamily="34" charset="-79"/>
              </a:rPr>
            </a:br>
            <a:r>
              <a:rPr lang="en-GB" dirty="0">
                <a:solidFill>
                  <a:srgbClr val="00303C"/>
                </a:solidFill>
                <a:effectLst/>
                <a:latin typeface="Futura" panose="020B0602020204020303" pitchFamily="34" charset="-79"/>
                <a:cs typeface="Futura" panose="020B0602020204020303" pitchFamily="34" charset="-79"/>
              </a:rPr>
              <a:t>with malware.</a:t>
            </a:r>
          </a:p>
          <a:p>
            <a:pPr marL="285750" indent="-285750">
              <a:buFont typeface="Arial" panose="020B0604020202020204" pitchFamily="34" charset="0"/>
              <a:buChar char="•"/>
            </a:pPr>
            <a:r>
              <a:rPr lang="en-GB" dirty="0">
                <a:solidFill>
                  <a:srgbClr val="00303C"/>
                </a:solidFill>
                <a:effectLst/>
                <a:latin typeface="Futura" panose="020B0602020204020303" pitchFamily="34" charset="-79"/>
                <a:cs typeface="Futura" panose="020B0602020204020303" pitchFamily="34" charset="-79"/>
              </a:rPr>
              <a:t>Clicking on pop-up windows.</a:t>
            </a:r>
          </a:p>
          <a:p>
            <a:endParaRPr lang="en-GB" dirty="0">
              <a:solidFill>
                <a:srgbClr val="00303C"/>
              </a:solidFill>
              <a:effectLst/>
              <a:latin typeface="Futura" panose="020B0602020204020303" pitchFamily="34" charset="-79"/>
              <a:cs typeface="Futura" panose="020B0602020204020303" pitchFamily="34" charset="-79"/>
            </a:endParaRPr>
          </a:p>
          <a:p>
            <a:r>
              <a:rPr lang="en-GB" dirty="0">
                <a:solidFill>
                  <a:srgbClr val="00303C"/>
                </a:solidFill>
                <a:effectLst/>
                <a:latin typeface="Futura" panose="020B0602020204020303" pitchFamily="34" charset="-79"/>
                <a:cs typeface="Futura" panose="020B0602020204020303" pitchFamily="34" charset="-79"/>
              </a:rPr>
              <a:t>You can protect your computer by installing a firewall to prevent unauthorised access, and antivirus software which can prevent, detect and remove malware.  </a:t>
            </a:r>
          </a:p>
        </p:txBody>
      </p:sp>
      <p:sp>
        <p:nvSpPr>
          <p:cNvPr id="10" name="TextBox 9">
            <a:extLst>
              <a:ext uri="{FF2B5EF4-FFF2-40B4-BE49-F238E27FC236}">
                <a16:creationId xmlns:a16="http://schemas.microsoft.com/office/drawing/2014/main" id="{73EA8104-42ED-2746-A544-FB42B2476C91}"/>
              </a:ext>
            </a:extLst>
          </p:cNvPr>
          <p:cNvSpPr txBox="1"/>
          <p:nvPr userDrawn="1"/>
        </p:nvSpPr>
        <p:spPr>
          <a:xfrm>
            <a:off x="6096000" y="6289627"/>
            <a:ext cx="6418576"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SECURITY AND FRAUD </a:t>
            </a:r>
            <a:r>
              <a:rPr lang="en-GB" sz="2400" b="0" dirty="0">
                <a:solidFill>
                  <a:schemeClr val="bg1">
                    <a:alpha val="39000"/>
                  </a:schemeClr>
                </a:solidFill>
                <a:latin typeface="Futura" panose="020B0602020204020303" pitchFamily="34" charset="-79"/>
                <a:cs typeface="Futura" panose="020B0602020204020303" pitchFamily="34" charset="-79"/>
              </a:rPr>
              <a:t>IDENTITY THEFT</a:t>
            </a:r>
          </a:p>
        </p:txBody>
      </p:sp>
    </p:spTree>
    <p:extLst>
      <p:ext uri="{BB962C8B-B14F-4D97-AF65-F5344CB8AC3E}">
        <p14:creationId xmlns:p14="http://schemas.microsoft.com/office/powerpoint/2010/main" val="561748623"/>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B452E41-B7B1-8C47-B17E-A0227BEBEEB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55B584BF-0377-E84B-979D-DE9CDB3315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F881855-FF2E-9841-A13A-248C71B1AE3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0A0F36-BDAD-3341-8BA1-31BEBC9BFC85}" type="datetimeFigureOut">
              <a:rPr lang="en-US" smtClean="0"/>
              <a:t>6/28/2021</a:t>
            </a:fld>
            <a:endParaRPr lang="en-US"/>
          </a:p>
        </p:txBody>
      </p:sp>
      <p:sp>
        <p:nvSpPr>
          <p:cNvPr id="5" name="Footer Placeholder 4">
            <a:extLst>
              <a:ext uri="{FF2B5EF4-FFF2-40B4-BE49-F238E27FC236}">
                <a16:creationId xmlns:a16="http://schemas.microsoft.com/office/drawing/2014/main" id="{C46F38FD-9A17-224F-A667-3D304971A7E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FDFF08A-012B-384B-A122-61B3E4165B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7FD6A4-263A-8449-B77A-31DEE59CEFD8}" type="slidenum">
              <a:rPr lang="en-US" smtClean="0"/>
              <a:t>‹#›</a:t>
            </a:fld>
            <a:endParaRPr lang="en-US"/>
          </a:p>
        </p:txBody>
      </p:sp>
    </p:spTree>
    <p:extLst>
      <p:ext uri="{BB962C8B-B14F-4D97-AF65-F5344CB8AC3E}">
        <p14:creationId xmlns:p14="http://schemas.microsoft.com/office/powerpoint/2010/main" val="3683769249"/>
      </p:ext>
    </p:extLst>
  </p:cSld>
  <p:clrMap bg1="lt1" tx1="dk1" bg2="lt2" tx2="dk2" accent1="accent1" accent2="accent2" accent3="accent3" accent4="accent4" accent5="accent5" accent6="accent6" hlink="hlink" folHlink="folHlink"/>
  <p:sldLayoutIdLst>
    <p:sldLayoutId id="2147483649" r:id="rId1"/>
    <p:sldLayoutId id="2147483956" r:id="rId2"/>
    <p:sldLayoutId id="2147483863" r:id="rId3"/>
    <p:sldLayoutId id="2147483913" r:id="rId4"/>
    <p:sldLayoutId id="2147483914" r:id="rId5"/>
    <p:sldLayoutId id="2147483915" r:id="rId6"/>
    <p:sldLayoutId id="2147483864" r:id="rId7"/>
    <p:sldLayoutId id="2147483916" r:id="rId8"/>
    <p:sldLayoutId id="2147483917" r:id="rId9"/>
    <p:sldLayoutId id="2147483918" r:id="rId10"/>
    <p:sldLayoutId id="2147483868" r:id="rId11"/>
    <p:sldLayoutId id="2147483867" r:id="rId12"/>
    <p:sldLayoutId id="2147483919" r:id="rId13"/>
    <p:sldLayoutId id="2147483920" r:id="rId14"/>
    <p:sldLayoutId id="2147483921" r:id="rId15"/>
    <p:sldLayoutId id="2147483922" r:id="rId16"/>
    <p:sldLayoutId id="2147483923" r:id="rId17"/>
    <p:sldLayoutId id="2147483924" r:id="rId18"/>
    <p:sldLayoutId id="2147483925" r:id="rId19"/>
    <p:sldLayoutId id="2147483926" r:id="rId20"/>
    <p:sldLayoutId id="2147483927" r:id="rId21"/>
    <p:sldLayoutId id="2147483928" r:id="rId22"/>
    <p:sldLayoutId id="2147483866" r:id="rId23"/>
    <p:sldLayoutId id="2147483929" r:id="rId24"/>
    <p:sldLayoutId id="2147483930" r:id="rId25"/>
    <p:sldLayoutId id="2147483931" r:id="rId26"/>
    <p:sldLayoutId id="2147483932" r:id="rId27"/>
    <p:sldLayoutId id="2147483933" r:id="rId28"/>
    <p:sldLayoutId id="2147483883" r:id="rId29"/>
    <p:sldLayoutId id="2147483934" r:id="rId30"/>
    <p:sldLayoutId id="2147483935" r:id="rId31"/>
    <p:sldLayoutId id="2147483936" r:id="rId32"/>
    <p:sldLayoutId id="2147483937" r:id="rId33"/>
    <p:sldLayoutId id="2147483938" r:id="rId34"/>
    <p:sldLayoutId id="2147483939" r:id="rId35"/>
    <p:sldLayoutId id="2147483940" r:id="rId36"/>
    <p:sldLayoutId id="2147483941" r:id="rId37"/>
    <p:sldLayoutId id="2147483942" r:id="rId38"/>
    <p:sldLayoutId id="2147483943" r:id="rId39"/>
    <p:sldLayoutId id="2147483944" r:id="rId40"/>
    <p:sldLayoutId id="2147483945" r:id="rId41"/>
    <p:sldLayoutId id="2147483946" r:id="rId42"/>
    <p:sldLayoutId id="2147483947" r:id="rId43"/>
    <p:sldLayoutId id="2147483948" r:id="rId44"/>
    <p:sldLayoutId id="2147483869" r:id="rId45"/>
    <p:sldLayoutId id="2147483949" r:id="rId46"/>
    <p:sldLayoutId id="2147483950" r:id="rId47"/>
    <p:sldLayoutId id="2147483951" r:id="rId48"/>
    <p:sldLayoutId id="2147483952" r:id="rId49"/>
    <p:sldLayoutId id="2147483953" r:id="rId50"/>
    <p:sldLayoutId id="2147483954" r:id="rId51"/>
    <p:sldLayoutId id="2147483955" r:id="rId5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31.emf"/><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31.emf"/><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31.emf"/><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32.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39.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44.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5.emf"/><Relationship Id="rId1" Type="http://schemas.openxmlformats.org/officeDocument/2006/relationships/slideLayout" Target="../slideLayouts/slideLayout44.xml"/></Relationships>
</file>

<file path=ppt/slides/_rels/slide45.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83455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80453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924727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E86BFDB-C33B-374B-A447-B8C414CB3443}"/>
              </a:ext>
            </a:extLst>
          </p:cNvPr>
          <p:cNvSpPr txBox="1"/>
          <p:nvPr/>
        </p:nvSpPr>
        <p:spPr>
          <a:xfrm>
            <a:off x="1095932" y="471931"/>
            <a:ext cx="5165719"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ACTIVITY</a:t>
            </a:r>
          </a:p>
        </p:txBody>
      </p:sp>
      <p:cxnSp>
        <p:nvCxnSpPr>
          <p:cNvPr id="3" name="Straight Connector 2">
            <a:extLst>
              <a:ext uri="{FF2B5EF4-FFF2-40B4-BE49-F238E27FC236}">
                <a16:creationId xmlns:a16="http://schemas.microsoft.com/office/drawing/2014/main" id="{88540B14-E361-EF44-BE33-E32530996120}"/>
              </a:ext>
            </a:extLst>
          </p:cNvPr>
          <p:cNvCxnSpPr>
            <a:cxnSpLocks/>
          </p:cNvCxnSpPr>
          <p:nvPr/>
        </p:nvCxnSpPr>
        <p:spPr>
          <a:xfrm>
            <a:off x="1190259" y="894051"/>
            <a:ext cx="1334280" cy="0"/>
          </a:xfrm>
          <a:prstGeom prst="line">
            <a:avLst/>
          </a:prstGeom>
          <a:ln>
            <a:solidFill>
              <a:srgbClr val="009FE3"/>
            </a:solidFill>
          </a:ln>
        </p:spPr>
        <p:style>
          <a:lnRef idx="3">
            <a:schemeClr val="accent5"/>
          </a:lnRef>
          <a:fillRef idx="0">
            <a:schemeClr val="accent5"/>
          </a:fillRef>
          <a:effectRef idx="2">
            <a:schemeClr val="accent5"/>
          </a:effectRef>
          <a:fontRef idx="minor">
            <a:schemeClr val="tx1"/>
          </a:fontRef>
        </p:style>
      </p:cxnSp>
      <p:pic>
        <p:nvPicPr>
          <p:cNvPr id="4" name="Picture 3">
            <a:extLst>
              <a:ext uri="{FF2B5EF4-FFF2-40B4-BE49-F238E27FC236}">
                <a16:creationId xmlns:a16="http://schemas.microsoft.com/office/drawing/2014/main" id="{2ED556D0-DC63-3C41-B5A2-AF15BED3D382}"/>
              </a:ext>
            </a:extLst>
          </p:cNvPr>
          <p:cNvPicPr>
            <a:picLocks noChangeAspect="1"/>
          </p:cNvPicPr>
          <p:nvPr/>
        </p:nvPicPr>
        <p:blipFill>
          <a:blip r:embed="rId2"/>
          <a:stretch>
            <a:fillRect/>
          </a:stretch>
        </p:blipFill>
        <p:spPr>
          <a:xfrm>
            <a:off x="522791" y="382480"/>
            <a:ext cx="602958" cy="602958"/>
          </a:xfrm>
          <a:prstGeom prst="rect">
            <a:avLst/>
          </a:prstGeom>
        </p:spPr>
      </p:pic>
      <p:sp>
        <p:nvSpPr>
          <p:cNvPr id="5" name="Rectangle 4">
            <a:extLst>
              <a:ext uri="{FF2B5EF4-FFF2-40B4-BE49-F238E27FC236}">
                <a16:creationId xmlns:a16="http://schemas.microsoft.com/office/drawing/2014/main" id="{2E8CD819-7E15-BE42-B732-89DFD2732E9E}"/>
              </a:ext>
            </a:extLst>
          </p:cNvPr>
          <p:cNvSpPr/>
          <p:nvPr/>
        </p:nvSpPr>
        <p:spPr>
          <a:xfrm>
            <a:off x="522791" y="1076881"/>
            <a:ext cx="4981844" cy="3139321"/>
          </a:xfrm>
          <a:prstGeom prst="rect">
            <a:avLst/>
          </a:prstGeom>
        </p:spPr>
        <p:txBody>
          <a:bodyPr wrap="square">
            <a:spAutoFit/>
          </a:bodyPr>
          <a:lstStyle/>
          <a:p>
            <a:r>
              <a:rPr lang="en-GB" dirty="0">
                <a:solidFill>
                  <a:srgbClr val="00303C"/>
                </a:solidFill>
                <a:effectLst/>
                <a:latin typeface="Futura" panose="020B0602020204020303" pitchFamily="34" charset="-79"/>
                <a:cs typeface="Futura" panose="020B0602020204020303" pitchFamily="34" charset="-79"/>
              </a:rPr>
              <a:t>Use the information on the 10 different methods used to carry out identity theft (physical, digital and social) to draw a two-column table with method of fraud in column one and how to prevent the fraud in column two. </a:t>
            </a:r>
          </a:p>
          <a:p>
            <a:endParaRPr lang="en-GB" dirty="0">
              <a:solidFill>
                <a:srgbClr val="00303C"/>
              </a:solidFill>
              <a:effectLst/>
              <a:latin typeface="Futura" panose="020B0602020204020303" pitchFamily="34" charset="-79"/>
              <a:cs typeface="Futura" panose="020B0602020204020303" pitchFamily="34" charset="-79"/>
            </a:endParaRPr>
          </a:p>
          <a:p>
            <a:r>
              <a:rPr lang="en-GB" dirty="0">
                <a:solidFill>
                  <a:srgbClr val="00303C"/>
                </a:solidFill>
                <a:effectLst/>
                <a:latin typeface="Futura" panose="020B0602020204020303" pitchFamily="34" charset="-79"/>
                <a:cs typeface="Futura" panose="020B0602020204020303" pitchFamily="34" charset="-79"/>
              </a:rPr>
              <a:t>In pairs or groups, complete the table by adding at least two tactics to stop the intentions of the fraudsters. The first one has been done for you in the example below:</a:t>
            </a:r>
          </a:p>
        </p:txBody>
      </p:sp>
      <p:pic>
        <p:nvPicPr>
          <p:cNvPr id="6" name="Picture 5">
            <a:extLst>
              <a:ext uri="{FF2B5EF4-FFF2-40B4-BE49-F238E27FC236}">
                <a16:creationId xmlns:a16="http://schemas.microsoft.com/office/drawing/2014/main" id="{CC44FF2D-23E6-614E-AB32-3A2A5F84F94C}"/>
              </a:ext>
            </a:extLst>
          </p:cNvPr>
          <p:cNvPicPr>
            <a:picLocks noChangeAspect="1"/>
          </p:cNvPicPr>
          <p:nvPr/>
        </p:nvPicPr>
        <p:blipFill>
          <a:blip r:embed="rId3"/>
          <a:stretch>
            <a:fillRect/>
          </a:stretch>
        </p:blipFill>
        <p:spPr>
          <a:xfrm>
            <a:off x="5827209" y="1123950"/>
            <a:ext cx="5842000" cy="4610100"/>
          </a:xfrm>
          <a:prstGeom prst="rect">
            <a:avLst/>
          </a:prstGeom>
        </p:spPr>
      </p:pic>
    </p:spTree>
    <p:extLst>
      <p:ext uri="{BB962C8B-B14F-4D97-AF65-F5344CB8AC3E}">
        <p14:creationId xmlns:p14="http://schemas.microsoft.com/office/powerpoint/2010/main" val="12412392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05CBA23-DA68-AE4A-B1DA-9D2070637C5F}"/>
              </a:ext>
            </a:extLst>
          </p:cNvPr>
          <p:cNvSpPr txBox="1"/>
          <p:nvPr/>
        </p:nvSpPr>
        <p:spPr>
          <a:xfrm>
            <a:off x="1095932" y="471931"/>
            <a:ext cx="5165719"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ACTIVITY</a:t>
            </a:r>
          </a:p>
        </p:txBody>
      </p:sp>
      <p:cxnSp>
        <p:nvCxnSpPr>
          <p:cNvPr id="3" name="Straight Connector 2">
            <a:extLst>
              <a:ext uri="{FF2B5EF4-FFF2-40B4-BE49-F238E27FC236}">
                <a16:creationId xmlns:a16="http://schemas.microsoft.com/office/drawing/2014/main" id="{18CFFD63-5D3C-BE4D-AEFF-D49B54065216}"/>
              </a:ext>
            </a:extLst>
          </p:cNvPr>
          <p:cNvCxnSpPr>
            <a:cxnSpLocks/>
          </p:cNvCxnSpPr>
          <p:nvPr/>
        </p:nvCxnSpPr>
        <p:spPr>
          <a:xfrm>
            <a:off x="1190259" y="894051"/>
            <a:ext cx="1334280" cy="0"/>
          </a:xfrm>
          <a:prstGeom prst="line">
            <a:avLst/>
          </a:prstGeom>
          <a:ln>
            <a:solidFill>
              <a:srgbClr val="009FE3"/>
            </a:solidFill>
          </a:ln>
        </p:spPr>
        <p:style>
          <a:lnRef idx="3">
            <a:schemeClr val="accent5"/>
          </a:lnRef>
          <a:fillRef idx="0">
            <a:schemeClr val="accent5"/>
          </a:fillRef>
          <a:effectRef idx="2">
            <a:schemeClr val="accent5"/>
          </a:effectRef>
          <a:fontRef idx="minor">
            <a:schemeClr val="tx1"/>
          </a:fontRef>
        </p:style>
      </p:cxnSp>
      <p:pic>
        <p:nvPicPr>
          <p:cNvPr id="4" name="Picture 3">
            <a:extLst>
              <a:ext uri="{FF2B5EF4-FFF2-40B4-BE49-F238E27FC236}">
                <a16:creationId xmlns:a16="http://schemas.microsoft.com/office/drawing/2014/main" id="{92FF41FC-D9D2-4E41-A45D-1CBC7033ECAA}"/>
              </a:ext>
            </a:extLst>
          </p:cNvPr>
          <p:cNvPicPr>
            <a:picLocks noChangeAspect="1"/>
          </p:cNvPicPr>
          <p:nvPr/>
        </p:nvPicPr>
        <p:blipFill>
          <a:blip r:embed="rId2"/>
          <a:stretch>
            <a:fillRect/>
          </a:stretch>
        </p:blipFill>
        <p:spPr>
          <a:xfrm>
            <a:off x="522791" y="382480"/>
            <a:ext cx="602958" cy="602958"/>
          </a:xfrm>
          <a:prstGeom prst="rect">
            <a:avLst/>
          </a:prstGeom>
        </p:spPr>
      </p:pic>
      <p:sp>
        <p:nvSpPr>
          <p:cNvPr id="5" name="Rectangle 4">
            <a:extLst>
              <a:ext uri="{FF2B5EF4-FFF2-40B4-BE49-F238E27FC236}">
                <a16:creationId xmlns:a16="http://schemas.microsoft.com/office/drawing/2014/main" id="{1C090703-C6D1-E447-8B96-D32C4EB6EB3C}"/>
              </a:ext>
            </a:extLst>
          </p:cNvPr>
          <p:cNvSpPr/>
          <p:nvPr/>
        </p:nvSpPr>
        <p:spPr>
          <a:xfrm>
            <a:off x="522791" y="1052165"/>
            <a:ext cx="7360300" cy="4801314"/>
          </a:xfrm>
          <a:prstGeom prst="rect">
            <a:avLst/>
          </a:prstGeom>
        </p:spPr>
        <p:txBody>
          <a:bodyPr wrap="square">
            <a:spAutoFit/>
          </a:bodyPr>
          <a:lstStyle/>
          <a:p>
            <a:r>
              <a:rPr lang="en-GB" dirty="0">
                <a:solidFill>
                  <a:srgbClr val="00303C"/>
                </a:solidFill>
                <a:effectLst/>
                <a:latin typeface="Futura" panose="020B0602020204020303" pitchFamily="34" charset="-79"/>
                <a:cs typeface="Futura" panose="020B0602020204020303" pitchFamily="34" charset="-79"/>
              </a:rPr>
              <a:t>How well do you know your terminology?</a:t>
            </a:r>
          </a:p>
          <a:p>
            <a:r>
              <a:rPr lang="en-GB" dirty="0">
                <a:solidFill>
                  <a:srgbClr val="00303C"/>
                </a:solidFill>
                <a:effectLst/>
                <a:latin typeface="Futura" panose="020B0602020204020303" pitchFamily="34" charset="-79"/>
                <a:cs typeface="Futura" panose="020B0602020204020303" pitchFamily="34" charset="-79"/>
              </a:rPr>
              <a:t>Here are seven methods used by fraudsters to get personal information from your computer. Can you match the definition to the key terms below?</a:t>
            </a:r>
          </a:p>
          <a:p>
            <a:endParaRPr lang="en-GB" dirty="0">
              <a:solidFill>
                <a:srgbClr val="00303C"/>
              </a:solidFill>
              <a:effectLst/>
              <a:latin typeface="Futura" panose="020B0602020204020303" pitchFamily="34" charset="-79"/>
              <a:cs typeface="Futura" panose="020B0602020204020303" pitchFamily="34" charset="-79"/>
            </a:endParaRPr>
          </a:p>
          <a:p>
            <a:r>
              <a:rPr lang="en-GB" b="1" dirty="0">
                <a:solidFill>
                  <a:srgbClr val="00303C"/>
                </a:solidFill>
                <a:effectLst/>
                <a:latin typeface="Swiss 721 SWA" panose="020B0504020202020204" pitchFamily="34" charset="0"/>
                <a:cs typeface="Futura" panose="020B0602020204020303" pitchFamily="34" charset="-79"/>
              </a:rPr>
              <a:t>1.</a:t>
            </a:r>
            <a:r>
              <a:rPr lang="en-GB" dirty="0">
                <a:solidFill>
                  <a:srgbClr val="00303C"/>
                </a:solidFill>
                <a:effectLst/>
                <a:latin typeface="Futura" panose="020B0602020204020303" pitchFamily="34" charset="-79"/>
                <a:cs typeface="Futura" panose="020B0602020204020303" pitchFamily="34" charset="-79"/>
              </a:rPr>
              <a:t> A piece of code or software program which is capable of    </a:t>
            </a:r>
          </a:p>
          <a:p>
            <a:r>
              <a:rPr lang="en-GB" dirty="0">
                <a:solidFill>
                  <a:srgbClr val="00303C"/>
                </a:solidFill>
                <a:effectLst/>
                <a:latin typeface="Futura" panose="020B0602020204020303" pitchFamily="34" charset="-79"/>
                <a:cs typeface="Futura" panose="020B0602020204020303" pitchFamily="34" charset="-79"/>
              </a:rPr>
              <a:t>    reproducing itself. Often used to damage a computer by     </a:t>
            </a:r>
          </a:p>
          <a:p>
            <a:r>
              <a:rPr lang="en-GB" dirty="0">
                <a:solidFill>
                  <a:srgbClr val="00303C"/>
                </a:solidFill>
                <a:effectLst/>
                <a:latin typeface="Futura" panose="020B0602020204020303" pitchFamily="34" charset="-79"/>
                <a:cs typeface="Futura" panose="020B0602020204020303" pitchFamily="34" charset="-79"/>
              </a:rPr>
              <a:t>    corrupting the system or destroying or modifying data and files.</a:t>
            </a:r>
          </a:p>
          <a:p>
            <a:endParaRPr lang="en-GB" dirty="0">
              <a:solidFill>
                <a:srgbClr val="00303C"/>
              </a:solidFill>
              <a:effectLst/>
              <a:latin typeface="Futura" panose="020B0602020204020303" pitchFamily="34" charset="-79"/>
              <a:cs typeface="Futura" panose="020B0602020204020303" pitchFamily="34" charset="-79"/>
            </a:endParaRPr>
          </a:p>
          <a:p>
            <a:r>
              <a:rPr lang="en-GB" b="1" dirty="0">
                <a:solidFill>
                  <a:srgbClr val="00303C"/>
                </a:solidFill>
                <a:effectLst/>
                <a:latin typeface="Swiss 721 SWA" panose="020B0504020202020204" pitchFamily="34" charset="0"/>
                <a:cs typeface="Futura" panose="020B0602020204020303" pitchFamily="34" charset="-79"/>
              </a:rPr>
              <a:t>2.</a:t>
            </a:r>
            <a:r>
              <a:rPr lang="en-GB" dirty="0">
                <a:solidFill>
                  <a:srgbClr val="00303C"/>
                </a:solidFill>
                <a:effectLst/>
                <a:latin typeface="Futura" panose="020B0602020204020303" pitchFamily="34" charset="-79"/>
                <a:cs typeface="Futura" panose="020B0602020204020303" pitchFamily="34" charset="-79"/>
              </a:rPr>
              <a:t> A type of malware often disguised as legitimate software, which is  </a:t>
            </a:r>
          </a:p>
          <a:p>
            <a:r>
              <a:rPr lang="en-GB" dirty="0">
                <a:solidFill>
                  <a:srgbClr val="00303C"/>
                </a:solidFill>
                <a:effectLst/>
                <a:latin typeface="Futura" panose="020B0602020204020303" pitchFamily="34" charset="-79"/>
                <a:cs typeface="Futura" panose="020B0602020204020303" pitchFamily="34" charset="-79"/>
              </a:rPr>
              <a:t>    used to gain access to a computer in order to watch what the user  </a:t>
            </a:r>
          </a:p>
          <a:p>
            <a:r>
              <a:rPr lang="en-GB" dirty="0">
                <a:solidFill>
                  <a:srgbClr val="00303C"/>
                </a:solidFill>
                <a:effectLst/>
                <a:latin typeface="Futura" panose="020B0602020204020303" pitchFamily="34" charset="-79"/>
                <a:cs typeface="Futura" panose="020B0602020204020303" pitchFamily="34" charset="-79"/>
              </a:rPr>
              <a:t>    is doing without them knowing, steal sensitive data or take over  </a:t>
            </a:r>
          </a:p>
          <a:p>
            <a:r>
              <a:rPr lang="en-GB" dirty="0">
                <a:solidFill>
                  <a:srgbClr val="00303C"/>
                </a:solidFill>
                <a:effectLst/>
                <a:latin typeface="Futura" panose="020B0602020204020303" pitchFamily="34" charset="-79"/>
                <a:cs typeface="Futura" panose="020B0602020204020303" pitchFamily="34" charset="-79"/>
              </a:rPr>
              <a:t>    the system remotely.</a:t>
            </a:r>
          </a:p>
          <a:p>
            <a:endParaRPr lang="en-GB" dirty="0">
              <a:solidFill>
                <a:srgbClr val="00303C"/>
              </a:solidFill>
              <a:effectLst/>
              <a:latin typeface="Futura" panose="020B0602020204020303" pitchFamily="34" charset="-79"/>
              <a:cs typeface="Futura" panose="020B0602020204020303" pitchFamily="34" charset="-79"/>
            </a:endParaRPr>
          </a:p>
          <a:p>
            <a:r>
              <a:rPr lang="en-GB" b="1" dirty="0">
                <a:solidFill>
                  <a:srgbClr val="00303C"/>
                </a:solidFill>
                <a:effectLst/>
                <a:latin typeface="Swiss 721 SWA" panose="020B0504020202020204" pitchFamily="34" charset="0"/>
                <a:cs typeface="Futura" panose="020B0602020204020303" pitchFamily="34" charset="-79"/>
              </a:rPr>
              <a:t>3.</a:t>
            </a:r>
            <a:r>
              <a:rPr lang="en-GB" dirty="0">
                <a:solidFill>
                  <a:srgbClr val="00303C"/>
                </a:solidFill>
                <a:effectLst/>
                <a:latin typeface="Futura" panose="020B0602020204020303" pitchFamily="34" charset="-79"/>
                <a:cs typeface="Futura" panose="020B0602020204020303" pitchFamily="34" charset="-79"/>
              </a:rPr>
              <a:t> An application that performs an automated task. Used maliciously,  </a:t>
            </a:r>
          </a:p>
          <a:p>
            <a:r>
              <a:rPr lang="en-GB" dirty="0">
                <a:solidFill>
                  <a:srgbClr val="00303C"/>
                </a:solidFill>
                <a:effectLst/>
                <a:latin typeface="Futura" panose="020B0602020204020303" pitchFamily="34" charset="-79"/>
                <a:cs typeface="Futura" panose="020B0602020204020303" pitchFamily="34" charset="-79"/>
              </a:rPr>
              <a:t>    these can gather passwords, email addresses and financial  </a:t>
            </a:r>
          </a:p>
          <a:p>
            <a:r>
              <a:rPr lang="en-GB" dirty="0">
                <a:solidFill>
                  <a:srgbClr val="00303C"/>
                </a:solidFill>
                <a:effectLst/>
                <a:latin typeface="Futura" panose="020B0602020204020303" pitchFamily="34" charset="-79"/>
                <a:cs typeface="Futura" panose="020B0602020204020303" pitchFamily="34" charset="-79"/>
              </a:rPr>
              <a:t>    information from computers.</a:t>
            </a:r>
          </a:p>
        </p:txBody>
      </p:sp>
      <p:pic>
        <p:nvPicPr>
          <p:cNvPr id="6" name="Picture 5">
            <a:extLst>
              <a:ext uri="{FF2B5EF4-FFF2-40B4-BE49-F238E27FC236}">
                <a16:creationId xmlns:a16="http://schemas.microsoft.com/office/drawing/2014/main" id="{1482C36C-6AE8-3948-AD19-C75F57176E2F}"/>
              </a:ext>
            </a:extLst>
          </p:cNvPr>
          <p:cNvPicPr>
            <a:picLocks noChangeAspect="1"/>
          </p:cNvPicPr>
          <p:nvPr/>
        </p:nvPicPr>
        <p:blipFill>
          <a:blip r:embed="rId3"/>
          <a:stretch>
            <a:fillRect/>
          </a:stretch>
        </p:blipFill>
        <p:spPr>
          <a:xfrm>
            <a:off x="8811709" y="1052165"/>
            <a:ext cx="2857500" cy="2933700"/>
          </a:xfrm>
          <a:prstGeom prst="rect">
            <a:avLst/>
          </a:prstGeom>
        </p:spPr>
      </p:pic>
    </p:spTree>
    <p:extLst>
      <p:ext uri="{BB962C8B-B14F-4D97-AF65-F5344CB8AC3E}">
        <p14:creationId xmlns:p14="http://schemas.microsoft.com/office/powerpoint/2010/main" val="23410227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B7BB8F5-6836-644C-9EEE-89C706CA36AA}"/>
              </a:ext>
            </a:extLst>
          </p:cNvPr>
          <p:cNvPicPr>
            <a:picLocks noChangeAspect="1"/>
          </p:cNvPicPr>
          <p:nvPr/>
        </p:nvPicPr>
        <p:blipFill>
          <a:blip r:embed="rId2"/>
          <a:stretch>
            <a:fillRect/>
          </a:stretch>
        </p:blipFill>
        <p:spPr>
          <a:xfrm>
            <a:off x="8811709" y="1052165"/>
            <a:ext cx="2857500" cy="2933700"/>
          </a:xfrm>
          <a:prstGeom prst="rect">
            <a:avLst/>
          </a:prstGeom>
        </p:spPr>
      </p:pic>
      <p:sp>
        <p:nvSpPr>
          <p:cNvPr id="3" name="Rectangle 2">
            <a:extLst>
              <a:ext uri="{FF2B5EF4-FFF2-40B4-BE49-F238E27FC236}">
                <a16:creationId xmlns:a16="http://schemas.microsoft.com/office/drawing/2014/main" id="{E0F46470-A564-EE4B-8E75-3F127B2C8F14}"/>
              </a:ext>
            </a:extLst>
          </p:cNvPr>
          <p:cNvSpPr/>
          <p:nvPr/>
        </p:nvSpPr>
        <p:spPr>
          <a:xfrm>
            <a:off x="522791" y="533856"/>
            <a:ext cx="7379550" cy="3970318"/>
          </a:xfrm>
          <a:prstGeom prst="rect">
            <a:avLst/>
          </a:prstGeom>
        </p:spPr>
        <p:txBody>
          <a:bodyPr wrap="square">
            <a:spAutoFit/>
          </a:bodyPr>
          <a:lstStyle/>
          <a:p>
            <a:r>
              <a:rPr lang="en-GB" b="1" dirty="0">
                <a:solidFill>
                  <a:srgbClr val="00303C"/>
                </a:solidFill>
                <a:effectLst/>
                <a:latin typeface="Swiss 721 SWA" panose="020B0504020202020204" pitchFamily="34" charset="0"/>
                <a:cs typeface="Futura" panose="020B0602020204020303" pitchFamily="34" charset="-79"/>
              </a:rPr>
              <a:t>4. </a:t>
            </a:r>
            <a:r>
              <a:rPr lang="en-GB" dirty="0">
                <a:solidFill>
                  <a:srgbClr val="00303C"/>
                </a:solidFill>
                <a:effectLst/>
                <a:latin typeface="Futura" panose="020B0602020204020303" pitchFamily="34" charset="-79"/>
                <a:cs typeface="Futura" panose="020B0602020204020303" pitchFamily="34" charset="-79"/>
              </a:rPr>
              <a:t>Acts like a virus but uses a network connection to spread itself to  </a:t>
            </a:r>
          </a:p>
          <a:p>
            <a:r>
              <a:rPr lang="en-GB" dirty="0">
                <a:solidFill>
                  <a:srgbClr val="00303C"/>
                </a:solidFill>
                <a:effectLst/>
                <a:latin typeface="Futura" panose="020B0602020204020303" pitchFamily="34" charset="-79"/>
                <a:cs typeface="Futura" panose="020B0602020204020303" pitchFamily="34" charset="-79"/>
              </a:rPr>
              <a:t>    multiple computers. </a:t>
            </a:r>
          </a:p>
          <a:p>
            <a:endParaRPr lang="en-GB" dirty="0">
              <a:solidFill>
                <a:srgbClr val="00303C"/>
              </a:solidFill>
              <a:effectLst/>
              <a:latin typeface="Futura" panose="020B0602020204020303" pitchFamily="34" charset="-79"/>
              <a:cs typeface="Futura" panose="020B0602020204020303" pitchFamily="34" charset="-79"/>
            </a:endParaRPr>
          </a:p>
          <a:p>
            <a:r>
              <a:rPr lang="en-GB" b="1" dirty="0">
                <a:solidFill>
                  <a:srgbClr val="00303C"/>
                </a:solidFill>
                <a:effectLst/>
                <a:latin typeface="Swiss 721 SWA" panose="020B0504020202020204" pitchFamily="34" charset="0"/>
                <a:cs typeface="Futura" panose="020B0602020204020303" pitchFamily="34" charset="-79"/>
              </a:rPr>
              <a:t>5.</a:t>
            </a:r>
            <a:r>
              <a:rPr lang="en-GB" dirty="0">
                <a:solidFill>
                  <a:srgbClr val="00303C"/>
                </a:solidFill>
                <a:effectLst/>
                <a:latin typeface="Futura" panose="020B0602020204020303" pitchFamily="34" charset="-79"/>
                <a:cs typeface="Futura" panose="020B0602020204020303" pitchFamily="34" charset="-79"/>
              </a:rPr>
              <a:t> Software that is installed on a user’s computer, often without their  </a:t>
            </a:r>
          </a:p>
          <a:p>
            <a:r>
              <a:rPr lang="en-GB" dirty="0">
                <a:solidFill>
                  <a:srgbClr val="00303C"/>
                </a:solidFill>
                <a:effectLst/>
                <a:latin typeface="Futura" panose="020B0602020204020303" pitchFamily="34" charset="-79"/>
                <a:cs typeface="Futura" panose="020B0602020204020303" pitchFamily="34" charset="-79"/>
              </a:rPr>
              <a:t>    knowledge, and can monitor activity. </a:t>
            </a:r>
          </a:p>
          <a:p>
            <a:endParaRPr lang="en-GB" dirty="0">
              <a:solidFill>
                <a:srgbClr val="00303C"/>
              </a:solidFill>
              <a:effectLst/>
              <a:latin typeface="Futura" panose="020B0602020204020303" pitchFamily="34" charset="-79"/>
              <a:cs typeface="Futura" panose="020B0602020204020303" pitchFamily="34" charset="-79"/>
            </a:endParaRPr>
          </a:p>
          <a:p>
            <a:r>
              <a:rPr lang="en-GB" b="1" dirty="0">
                <a:solidFill>
                  <a:srgbClr val="00303C"/>
                </a:solidFill>
                <a:effectLst/>
                <a:latin typeface="Swiss 721 SWA" panose="020B0504020202020204" pitchFamily="34" charset="0"/>
                <a:cs typeface="Futura" panose="020B0602020204020303" pitchFamily="34" charset="-79"/>
              </a:rPr>
              <a:t>6.</a:t>
            </a:r>
            <a:r>
              <a:rPr lang="en-GB" dirty="0">
                <a:solidFill>
                  <a:srgbClr val="00303C"/>
                </a:solidFill>
                <a:effectLst/>
                <a:latin typeface="Futura" panose="020B0602020204020303" pitchFamily="34" charset="-79"/>
                <a:cs typeface="Futura" panose="020B0602020204020303" pitchFamily="34" charset="-79"/>
              </a:rPr>
              <a:t> Software that automatically displays or downloads material, such  </a:t>
            </a:r>
          </a:p>
          <a:p>
            <a:r>
              <a:rPr lang="en-GB" dirty="0">
                <a:solidFill>
                  <a:srgbClr val="00303C"/>
                </a:solidFill>
                <a:effectLst/>
                <a:latin typeface="Futura" panose="020B0602020204020303" pitchFamily="34" charset="-79"/>
                <a:cs typeface="Futura" panose="020B0602020204020303" pitchFamily="34" charset="-79"/>
              </a:rPr>
              <a:t>    as banners or pop-ups when a user is online. The software often  </a:t>
            </a:r>
          </a:p>
          <a:p>
            <a:r>
              <a:rPr lang="en-GB" dirty="0">
                <a:solidFill>
                  <a:srgbClr val="00303C"/>
                </a:solidFill>
                <a:effectLst/>
                <a:latin typeface="Futura" panose="020B0602020204020303" pitchFamily="34" charset="-79"/>
                <a:cs typeface="Futura" panose="020B0602020204020303" pitchFamily="34" charset="-79"/>
              </a:rPr>
              <a:t>    tracks and records users’ personal information and internet  </a:t>
            </a:r>
          </a:p>
          <a:p>
            <a:r>
              <a:rPr lang="en-GB" dirty="0">
                <a:solidFill>
                  <a:srgbClr val="00303C"/>
                </a:solidFill>
                <a:effectLst/>
                <a:latin typeface="Futura" panose="020B0602020204020303" pitchFamily="34" charset="-79"/>
                <a:cs typeface="Futura" panose="020B0602020204020303" pitchFamily="34" charset="-79"/>
              </a:rPr>
              <a:t>    browsing habits. </a:t>
            </a:r>
          </a:p>
          <a:p>
            <a:endParaRPr lang="en-GB" dirty="0">
              <a:solidFill>
                <a:srgbClr val="00303C"/>
              </a:solidFill>
              <a:effectLst/>
              <a:latin typeface="Futura" panose="020B0602020204020303" pitchFamily="34" charset="-79"/>
              <a:cs typeface="Futura" panose="020B0602020204020303" pitchFamily="34" charset="-79"/>
            </a:endParaRPr>
          </a:p>
          <a:p>
            <a:r>
              <a:rPr lang="en-GB" b="1" dirty="0">
                <a:solidFill>
                  <a:srgbClr val="00303C"/>
                </a:solidFill>
                <a:effectLst/>
                <a:latin typeface="Swiss 721 SWA" panose="020B0504020202020204" pitchFamily="34" charset="0"/>
                <a:cs typeface="Futura" panose="020B0602020204020303" pitchFamily="34" charset="-79"/>
              </a:rPr>
              <a:t>7.</a:t>
            </a:r>
            <a:r>
              <a:rPr lang="en-GB" dirty="0">
                <a:solidFill>
                  <a:srgbClr val="00303C"/>
                </a:solidFill>
                <a:effectLst/>
                <a:latin typeface="Futura" panose="020B0602020204020303" pitchFamily="34" charset="-79"/>
                <a:cs typeface="Futura" panose="020B0602020204020303" pitchFamily="34" charset="-79"/>
              </a:rPr>
              <a:t> A type of malware that prevents or limits users from accessing their  </a:t>
            </a:r>
          </a:p>
          <a:p>
            <a:r>
              <a:rPr lang="en-GB" dirty="0">
                <a:solidFill>
                  <a:srgbClr val="00303C"/>
                </a:solidFill>
                <a:effectLst/>
                <a:latin typeface="Futura" panose="020B0602020204020303" pitchFamily="34" charset="-79"/>
                <a:cs typeface="Futura" panose="020B0602020204020303" pitchFamily="34" charset="-79"/>
              </a:rPr>
              <a:t>    system, either by locking the system’s screen or by locking the  </a:t>
            </a:r>
          </a:p>
          <a:p>
            <a:r>
              <a:rPr lang="en-GB" dirty="0">
                <a:solidFill>
                  <a:srgbClr val="00303C"/>
                </a:solidFill>
                <a:effectLst/>
                <a:latin typeface="Futura" panose="020B0602020204020303" pitchFamily="34" charset="-79"/>
                <a:cs typeface="Futura" panose="020B0602020204020303" pitchFamily="34" charset="-79"/>
              </a:rPr>
              <a:t>    users’ files unless some money is paid. </a:t>
            </a:r>
          </a:p>
        </p:txBody>
      </p:sp>
    </p:spTree>
    <p:extLst>
      <p:ext uri="{BB962C8B-B14F-4D97-AF65-F5344CB8AC3E}">
        <p14:creationId xmlns:p14="http://schemas.microsoft.com/office/powerpoint/2010/main" val="29175009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95135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F039F5A-B226-C448-8D48-943A4924DEF7}"/>
              </a:ext>
            </a:extLst>
          </p:cNvPr>
          <p:cNvSpPr/>
          <p:nvPr/>
        </p:nvSpPr>
        <p:spPr>
          <a:xfrm>
            <a:off x="622365" y="1890222"/>
            <a:ext cx="10927951" cy="38492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0C8AC5AE-29B1-EB46-9BE4-096699087E2D}"/>
              </a:ext>
            </a:extLst>
          </p:cNvPr>
          <p:cNvSpPr txBox="1"/>
          <p:nvPr/>
        </p:nvSpPr>
        <p:spPr>
          <a:xfrm>
            <a:off x="1095932" y="471931"/>
            <a:ext cx="5165719"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ACTIVITY</a:t>
            </a:r>
          </a:p>
        </p:txBody>
      </p:sp>
      <p:cxnSp>
        <p:nvCxnSpPr>
          <p:cNvPr id="4" name="Straight Connector 3">
            <a:extLst>
              <a:ext uri="{FF2B5EF4-FFF2-40B4-BE49-F238E27FC236}">
                <a16:creationId xmlns:a16="http://schemas.microsoft.com/office/drawing/2014/main" id="{DF65E9E6-38CD-9C4B-904A-F616AECFF5A9}"/>
              </a:ext>
            </a:extLst>
          </p:cNvPr>
          <p:cNvCxnSpPr>
            <a:cxnSpLocks/>
          </p:cNvCxnSpPr>
          <p:nvPr/>
        </p:nvCxnSpPr>
        <p:spPr>
          <a:xfrm>
            <a:off x="1190259" y="894051"/>
            <a:ext cx="1334280" cy="0"/>
          </a:xfrm>
          <a:prstGeom prst="line">
            <a:avLst/>
          </a:prstGeom>
          <a:ln>
            <a:solidFill>
              <a:srgbClr val="009FE3"/>
            </a:solidFill>
          </a:ln>
        </p:spPr>
        <p:style>
          <a:lnRef idx="3">
            <a:schemeClr val="accent5"/>
          </a:lnRef>
          <a:fillRef idx="0">
            <a:schemeClr val="accent5"/>
          </a:fillRef>
          <a:effectRef idx="2">
            <a:schemeClr val="accent5"/>
          </a:effectRef>
          <a:fontRef idx="minor">
            <a:schemeClr val="tx1"/>
          </a:fontRef>
        </p:style>
      </p:cxnSp>
      <p:pic>
        <p:nvPicPr>
          <p:cNvPr id="5" name="Picture 4">
            <a:extLst>
              <a:ext uri="{FF2B5EF4-FFF2-40B4-BE49-F238E27FC236}">
                <a16:creationId xmlns:a16="http://schemas.microsoft.com/office/drawing/2014/main" id="{C94AB7C7-34EC-7D4F-9AF3-CF8BCFC9A8E5}"/>
              </a:ext>
            </a:extLst>
          </p:cNvPr>
          <p:cNvPicPr>
            <a:picLocks noChangeAspect="1"/>
          </p:cNvPicPr>
          <p:nvPr/>
        </p:nvPicPr>
        <p:blipFill>
          <a:blip r:embed="rId2"/>
          <a:stretch>
            <a:fillRect/>
          </a:stretch>
        </p:blipFill>
        <p:spPr>
          <a:xfrm>
            <a:off x="522791" y="382480"/>
            <a:ext cx="602958" cy="602958"/>
          </a:xfrm>
          <a:prstGeom prst="rect">
            <a:avLst/>
          </a:prstGeom>
        </p:spPr>
      </p:pic>
      <p:sp>
        <p:nvSpPr>
          <p:cNvPr id="6" name="Rectangle 5">
            <a:extLst>
              <a:ext uri="{FF2B5EF4-FFF2-40B4-BE49-F238E27FC236}">
                <a16:creationId xmlns:a16="http://schemas.microsoft.com/office/drawing/2014/main" id="{F292ECBA-225C-1944-AA4A-A054DF7F01B1}"/>
              </a:ext>
            </a:extLst>
          </p:cNvPr>
          <p:cNvSpPr/>
          <p:nvPr/>
        </p:nvSpPr>
        <p:spPr>
          <a:xfrm>
            <a:off x="522791" y="1084392"/>
            <a:ext cx="11027525" cy="646331"/>
          </a:xfrm>
          <a:prstGeom prst="rect">
            <a:avLst/>
          </a:prstGeom>
        </p:spPr>
        <p:txBody>
          <a:bodyPr wrap="square">
            <a:spAutoFit/>
          </a:bodyPr>
          <a:lstStyle/>
          <a:p>
            <a:r>
              <a:rPr lang="en-GB" dirty="0">
                <a:solidFill>
                  <a:srgbClr val="00303C"/>
                </a:solidFill>
                <a:effectLst/>
                <a:latin typeface="Futura" panose="020B0602020204020303" pitchFamily="34" charset="-79"/>
                <a:cs typeface="Futura" panose="020B0602020204020303" pitchFamily="34" charset="-79"/>
              </a:rPr>
              <a:t>Read the three emails. Do you think any of them might be scams? </a:t>
            </a:r>
            <a:br>
              <a:rPr lang="en-GB" dirty="0">
                <a:solidFill>
                  <a:srgbClr val="00303C"/>
                </a:solidFill>
                <a:effectLst/>
                <a:latin typeface="Futura" panose="020B0602020204020303" pitchFamily="34" charset="-79"/>
                <a:cs typeface="Futura" panose="020B0602020204020303" pitchFamily="34" charset="-79"/>
              </a:rPr>
            </a:br>
            <a:r>
              <a:rPr lang="en-GB" dirty="0">
                <a:solidFill>
                  <a:srgbClr val="00303C"/>
                </a:solidFill>
                <a:effectLst/>
                <a:latin typeface="Futura" panose="020B0602020204020303" pitchFamily="34" charset="-79"/>
                <a:cs typeface="Futura" panose="020B0602020204020303" pitchFamily="34" charset="-79"/>
              </a:rPr>
              <a:t>List anything you think might be suspicious.</a:t>
            </a:r>
          </a:p>
        </p:txBody>
      </p:sp>
      <p:sp>
        <p:nvSpPr>
          <p:cNvPr id="7" name="Rectangle 6">
            <a:extLst>
              <a:ext uri="{FF2B5EF4-FFF2-40B4-BE49-F238E27FC236}">
                <a16:creationId xmlns:a16="http://schemas.microsoft.com/office/drawing/2014/main" id="{47A47BE2-3C94-3342-AE59-5ECD82305BA2}"/>
              </a:ext>
            </a:extLst>
          </p:cNvPr>
          <p:cNvSpPr/>
          <p:nvPr/>
        </p:nvSpPr>
        <p:spPr>
          <a:xfrm>
            <a:off x="757945" y="2044635"/>
            <a:ext cx="10811690" cy="3508653"/>
          </a:xfrm>
          <a:prstGeom prst="rect">
            <a:avLst/>
          </a:prstGeom>
        </p:spPr>
        <p:txBody>
          <a:bodyPr wrap="square">
            <a:spAutoFit/>
          </a:bodyPr>
          <a:lstStyle/>
          <a:p>
            <a:r>
              <a:rPr lang="en-GB" sz="2400" dirty="0">
                <a:solidFill>
                  <a:srgbClr val="00B0F0"/>
                </a:solidFill>
                <a:effectLst/>
                <a:latin typeface="Futura" panose="020B0602020204020303" pitchFamily="34" charset="-79"/>
                <a:cs typeface="Futura" panose="020B0602020204020303" pitchFamily="34" charset="-79"/>
              </a:rPr>
              <a:t>Email 1</a:t>
            </a:r>
          </a:p>
          <a:p>
            <a:r>
              <a:rPr lang="en-GB" dirty="0">
                <a:solidFill>
                  <a:srgbClr val="00303C"/>
                </a:solidFill>
                <a:effectLst/>
                <a:latin typeface="Futura" panose="020B0602020204020303" pitchFamily="34" charset="-79"/>
                <a:cs typeface="Futura" panose="020B0602020204020303" pitchFamily="34" charset="-79"/>
              </a:rPr>
              <a:t>From: Alejandro and Pedro Lopez Giveaway Team &lt;jasgt24@giveaway.com&gt;</a:t>
            </a:r>
          </a:p>
          <a:p>
            <a:r>
              <a:rPr lang="en-GB" dirty="0">
                <a:solidFill>
                  <a:srgbClr val="00303C"/>
                </a:solidFill>
                <a:effectLst/>
                <a:latin typeface="Futura" panose="020B0602020204020303" pitchFamily="34" charset="-79"/>
                <a:cs typeface="Futura" panose="020B0602020204020303" pitchFamily="34" charset="-79"/>
              </a:rPr>
              <a:t>Subject: </a:t>
            </a:r>
            <a:r>
              <a:rPr lang="en-GB" b="1" i="0" dirty="0">
                <a:solidFill>
                  <a:srgbClr val="00303C"/>
                </a:solidFill>
                <a:effectLst/>
                <a:latin typeface="Futura" panose="020B0602020204020303" pitchFamily="34" charset="-79"/>
                <a:cs typeface="Futura" panose="020B0602020204020303" pitchFamily="34" charset="-79"/>
              </a:rPr>
              <a:t>Congratulations – you have won £1 million</a:t>
            </a:r>
          </a:p>
          <a:p>
            <a:endParaRPr lang="en-GB" dirty="0">
              <a:solidFill>
                <a:srgbClr val="00303C"/>
              </a:solidFill>
              <a:effectLst/>
              <a:latin typeface="Futura" panose="020B0602020204020303" pitchFamily="34" charset="-79"/>
              <a:cs typeface="Futura" panose="020B0602020204020303" pitchFamily="34" charset="-79"/>
            </a:endParaRPr>
          </a:p>
          <a:p>
            <a:r>
              <a:rPr lang="en-GB" dirty="0">
                <a:solidFill>
                  <a:srgbClr val="00303C"/>
                </a:solidFill>
                <a:effectLst/>
                <a:latin typeface="Futura" panose="020B0602020204020303" pitchFamily="34" charset="-79"/>
                <a:cs typeface="Futura" panose="020B0602020204020303" pitchFamily="34" charset="-79"/>
              </a:rPr>
              <a:t>Hi, As you may well remember from the national news earlier this year Alejandro and Pedro Lopez won £50 million on the EuroMillions lottery. However, they decided this was far too much for them to spend and decided to give away £1 million to each of six random people around the UK. Your email was one of the ones selected!! Alejandro and Pedro do not want any publicity from this so please do not try to contact them. We will transfer your money into your account once you have completed the attached bank details form and returned it to ourselves.</a:t>
            </a:r>
          </a:p>
          <a:p>
            <a:r>
              <a:rPr lang="en-GB" dirty="0">
                <a:solidFill>
                  <a:srgbClr val="00303C"/>
                </a:solidFill>
                <a:effectLst/>
                <a:latin typeface="Futura" panose="020B0602020204020303" pitchFamily="34" charset="-79"/>
                <a:cs typeface="Futura" panose="020B0602020204020303" pitchFamily="34" charset="-79"/>
              </a:rPr>
              <a:t>We look forward to receiving your form and well done!</a:t>
            </a:r>
          </a:p>
          <a:p>
            <a:r>
              <a:rPr lang="en-GB" dirty="0">
                <a:solidFill>
                  <a:srgbClr val="00303C"/>
                </a:solidFill>
                <a:effectLst/>
                <a:latin typeface="Futura" panose="020B0602020204020303" pitchFamily="34" charset="-79"/>
                <a:cs typeface="Futura" panose="020B0602020204020303" pitchFamily="34" charset="-79"/>
              </a:rPr>
              <a:t>Best wishes from us all, The Alejandro &amp; Pedro Lopez Giveaway Team</a:t>
            </a:r>
          </a:p>
        </p:txBody>
      </p:sp>
    </p:spTree>
    <p:extLst>
      <p:ext uri="{BB962C8B-B14F-4D97-AF65-F5344CB8AC3E}">
        <p14:creationId xmlns:p14="http://schemas.microsoft.com/office/powerpoint/2010/main" val="38676433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EE1F74B-59BE-4446-9656-332504C5A6BA}"/>
              </a:ext>
            </a:extLst>
          </p:cNvPr>
          <p:cNvSpPr/>
          <p:nvPr/>
        </p:nvSpPr>
        <p:spPr>
          <a:xfrm>
            <a:off x="622366" y="510139"/>
            <a:ext cx="10947270" cy="49570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5CA33FC0-2460-D846-A55D-940E55F30A3D}"/>
              </a:ext>
            </a:extLst>
          </p:cNvPr>
          <p:cNvSpPr/>
          <p:nvPr/>
        </p:nvSpPr>
        <p:spPr>
          <a:xfrm>
            <a:off x="757944" y="661383"/>
            <a:ext cx="10811690" cy="4616648"/>
          </a:xfrm>
          <a:prstGeom prst="rect">
            <a:avLst/>
          </a:prstGeom>
        </p:spPr>
        <p:txBody>
          <a:bodyPr wrap="square">
            <a:spAutoFit/>
          </a:bodyPr>
          <a:lstStyle/>
          <a:p>
            <a:r>
              <a:rPr lang="en-GB" sz="2400" dirty="0">
                <a:solidFill>
                  <a:srgbClr val="00B0F0"/>
                </a:solidFill>
                <a:effectLst/>
                <a:latin typeface="Futura" panose="020B0602020204020303" pitchFamily="34" charset="-79"/>
                <a:cs typeface="Futura" panose="020B0602020204020303" pitchFamily="34" charset="-79"/>
              </a:rPr>
              <a:t>Email 2</a:t>
            </a:r>
          </a:p>
          <a:p>
            <a:r>
              <a:rPr lang="en-GB" sz="1800" b="0" i="0" kern="1200" dirty="0">
                <a:solidFill>
                  <a:srgbClr val="00303C"/>
                </a:solidFill>
                <a:effectLst/>
                <a:latin typeface="Futura Medium" panose="020B0602020204020303" pitchFamily="34" charset="-79"/>
                <a:ea typeface="+mn-ea"/>
                <a:cs typeface="Futura Medium" panose="020B0602020204020303" pitchFamily="34" charset="-79"/>
              </a:rPr>
              <a:t>From: </a:t>
            </a:r>
            <a:r>
              <a:rPr lang="en-GB" sz="1800" b="0" i="0" kern="1200" dirty="0" err="1">
                <a:solidFill>
                  <a:srgbClr val="00303C"/>
                </a:solidFill>
                <a:effectLst/>
                <a:latin typeface="Futura Medium" panose="020B0602020204020303" pitchFamily="34" charset="-79"/>
                <a:ea typeface="+mn-ea"/>
                <a:cs typeface="Futura Medium" panose="020B0602020204020303" pitchFamily="34" charset="-79"/>
              </a:rPr>
              <a:t>info@donate.eu.com</a:t>
            </a:r>
            <a:r>
              <a:rPr lang="en-GB" sz="1800" b="0" i="0" kern="1200" dirty="0">
                <a:solidFill>
                  <a:srgbClr val="00303C"/>
                </a:solidFill>
                <a:effectLst/>
                <a:latin typeface="Futura Medium" panose="020B0602020204020303" pitchFamily="34" charset="-79"/>
                <a:ea typeface="+mn-ea"/>
                <a:cs typeface="Futura Medium" panose="020B0602020204020303" pitchFamily="34" charset="-79"/>
              </a:rPr>
              <a:t> </a:t>
            </a:r>
          </a:p>
          <a:p>
            <a:r>
              <a:rPr lang="en-GB" sz="1800" b="0" i="0" kern="1200" dirty="0">
                <a:solidFill>
                  <a:srgbClr val="00303C"/>
                </a:solidFill>
                <a:effectLst/>
                <a:latin typeface="Futura Medium" panose="020B0602020204020303" pitchFamily="34" charset="-79"/>
                <a:ea typeface="+mn-ea"/>
                <a:cs typeface="Futura Medium" panose="020B0602020204020303" pitchFamily="34" charset="-79"/>
              </a:rPr>
              <a:t>Subject: </a:t>
            </a:r>
            <a:r>
              <a:rPr lang="en-GB" sz="1800" b="1" i="0" kern="1200" dirty="0">
                <a:solidFill>
                  <a:srgbClr val="00303C"/>
                </a:solidFill>
                <a:effectLst/>
                <a:latin typeface="Futura" panose="020B0602020204020303" pitchFamily="34" charset="-79"/>
                <a:ea typeface="+mn-ea"/>
                <a:cs typeface="Futura" panose="020B0602020204020303" pitchFamily="34" charset="-79"/>
              </a:rPr>
              <a:t>dear friend</a:t>
            </a:r>
          </a:p>
          <a:p>
            <a:endParaRPr lang="en-GB" sz="1800" b="0" i="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b="0" i="0" kern="1200" dirty="0">
                <a:solidFill>
                  <a:srgbClr val="00303C"/>
                </a:solidFill>
                <a:effectLst/>
                <a:latin typeface="Futura Medium" panose="020B0602020204020303" pitchFamily="34" charset="-79"/>
                <a:ea typeface="+mn-ea"/>
                <a:cs typeface="Futura Medium" panose="020B0602020204020303" pitchFamily="34" charset="-79"/>
              </a:rPr>
              <a:t>Dear </a:t>
            </a:r>
            <a:r>
              <a:rPr lang="en-GB" sz="1800" b="0" i="0" kern="1200" dirty="0" err="1">
                <a:solidFill>
                  <a:srgbClr val="00303C"/>
                </a:solidFill>
                <a:effectLst/>
                <a:latin typeface="Futura Medium" panose="020B0602020204020303" pitchFamily="34" charset="-79"/>
                <a:ea typeface="+mn-ea"/>
                <a:cs typeface="Futura Medium" panose="020B0602020204020303" pitchFamily="34" charset="-79"/>
              </a:rPr>
              <a:t>frend</a:t>
            </a:r>
            <a:endParaRPr lang="en-GB" sz="1800" b="0" i="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b="0" i="0" kern="1200" dirty="0">
                <a:solidFill>
                  <a:srgbClr val="00303C"/>
                </a:solidFill>
                <a:effectLst/>
                <a:latin typeface="Futura Medium" panose="020B0602020204020303" pitchFamily="34" charset="-79"/>
                <a:ea typeface="+mn-ea"/>
                <a:cs typeface="Futura Medium" panose="020B0602020204020303" pitchFamily="34" charset="-79"/>
              </a:rPr>
              <a:t>We are from a small </a:t>
            </a:r>
            <a:r>
              <a:rPr lang="en-GB" sz="1800" b="0" i="0" kern="1200" dirty="0" err="1">
                <a:solidFill>
                  <a:srgbClr val="00303C"/>
                </a:solidFill>
                <a:effectLst/>
                <a:latin typeface="Futura Medium" panose="020B0602020204020303" pitchFamily="34" charset="-79"/>
                <a:ea typeface="+mn-ea"/>
                <a:cs typeface="Futura Medium" panose="020B0602020204020303" pitchFamily="34" charset="-79"/>
              </a:rPr>
              <a:t>vilage</a:t>
            </a:r>
            <a:r>
              <a:rPr lang="en-GB" sz="1800" b="0" i="0" kern="1200" dirty="0">
                <a:solidFill>
                  <a:srgbClr val="00303C"/>
                </a:solidFill>
                <a:effectLst/>
                <a:latin typeface="Futura Medium" panose="020B0602020204020303" pitchFamily="34" charset="-79"/>
                <a:ea typeface="+mn-ea"/>
                <a:cs typeface="Futura Medium" panose="020B0602020204020303" pitchFamily="34" charset="-79"/>
              </a:rPr>
              <a:t> in </a:t>
            </a:r>
            <a:r>
              <a:rPr lang="en-GB" sz="1800" b="0" i="0" kern="1200" dirty="0" err="1">
                <a:solidFill>
                  <a:srgbClr val="00303C"/>
                </a:solidFill>
                <a:effectLst/>
                <a:latin typeface="Futura Medium" panose="020B0602020204020303" pitchFamily="34" charset="-79"/>
                <a:ea typeface="+mn-ea"/>
                <a:cs typeface="Futura Medium" panose="020B0602020204020303" pitchFamily="34" charset="-79"/>
              </a:rPr>
              <a:t>nigeria</a:t>
            </a:r>
            <a:r>
              <a:rPr lang="en-GB" sz="1800" b="0" i="0" kern="1200" dirty="0">
                <a:solidFill>
                  <a:srgbClr val="00303C"/>
                </a:solidFill>
                <a:effectLst/>
                <a:latin typeface="Futura Medium" panose="020B0602020204020303" pitchFamily="34" charset="-79"/>
                <a:ea typeface="+mn-ea"/>
                <a:cs typeface="Futura Medium" panose="020B0602020204020303" pitchFamily="34" charset="-79"/>
              </a:rPr>
              <a:t> that was affected by the recent </a:t>
            </a:r>
            <a:r>
              <a:rPr lang="en-GB" sz="1800" b="0" i="0" kern="1200" dirty="0" err="1">
                <a:solidFill>
                  <a:srgbClr val="00303C"/>
                </a:solidFill>
                <a:effectLst/>
                <a:latin typeface="Futura Medium" panose="020B0602020204020303" pitchFamily="34" charset="-79"/>
                <a:ea typeface="+mn-ea"/>
                <a:cs typeface="Futura Medium" panose="020B0602020204020303" pitchFamily="34" charset="-79"/>
              </a:rPr>
              <a:t>sunami</a:t>
            </a:r>
            <a:r>
              <a:rPr lang="en-GB" sz="1800" b="0" i="0" kern="1200" dirty="0">
                <a:solidFill>
                  <a:srgbClr val="00303C"/>
                </a:solidFill>
                <a:effectLst/>
                <a:latin typeface="Futura Medium" panose="020B0602020204020303" pitchFamily="34" charset="-79"/>
                <a:ea typeface="+mn-ea"/>
                <a:cs typeface="Futura Medium" panose="020B0602020204020303" pitchFamily="34" charset="-79"/>
              </a:rPr>
              <a:t> that you seen in the news. Our </a:t>
            </a:r>
            <a:r>
              <a:rPr lang="en-GB" sz="1800" b="0" i="0" kern="1200" dirty="0" err="1">
                <a:solidFill>
                  <a:srgbClr val="00303C"/>
                </a:solidFill>
                <a:effectLst/>
                <a:latin typeface="Futura Medium" panose="020B0602020204020303" pitchFamily="34" charset="-79"/>
                <a:ea typeface="+mn-ea"/>
                <a:cs typeface="Futura Medium" panose="020B0602020204020303" pitchFamily="34" charset="-79"/>
              </a:rPr>
              <a:t>busness</a:t>
            </a:r>
            <a:r>
              <a:rPr lang="en-GB" sz="1800" b="0" i="0" kern="1200" dirty="0">
                <a:solidFill>
                  <a:srgbClr val="00303C"/>
                </a:solidFill>
                <a:effectLst/>
                <a:latin typeface="Futura Medium" panose="020B0602020204020303" pitchFamily="34" charset="-79"/>
                <a:ea typeface="+mn-ea"/>
                <a:cs typeface="Futura Medium" panose="020B0602020204020303" pitchFamily="34" charset="-79"/>
              </a:rPr>
              <a:t> is lost and we are </a:t>
            </a:r>
            <a:r>
              <a:rPr lang="en-GB" sz="1800" b="0" i="0" kern="1200" dirty="0" err="1">
                <a:solidFill>
                  <a:srgbClr val="00303C"/>
                </a:solidFill>
                <a:effectLst/>
                <a:latin typeface="Futura Medium" panose="020B0602020204020303" pitchFamily="34" charset="-79"/>
                <a:ea typeface="+mn-ea"/>
                <a:cs typeface="Futura Medium" panose="020B0602020204020303" pitchFamily="34" charset="-79"/>
              </a:rPr>
              <a:t>homless</a:t>
            </a:r>
            <a:r>
              <a:rPr lang="en-GB" sz="1800" b="0" i="0" kern="1200" dirty="0">
                <a:solidFill>
                  <a:srgbClr val="00303C"/>
                </a:solidFill>
                <a:effectLst/>
                <a:latin typeface="Futura Medium" panose="020B0602020204020303" pitchFamily="34" charset="-79"/>
                <a:ea typeface="+mn-ea"/>
                <a:cs typeface="Futura Medium" panose="020B0602020204020303" pitchFamily="34" charset="-79"/>
              </a:rPr>
              <a:t>.</a:t>
            </a:r>
          </a:p>
          <a:p>
            <a:r>
              <a:rPr lang="en-GB" sz="1800" b="0" i="0" kern="1200" dirty="0">
                <a:solidFill>
                  <a:srgbClr val="00303C"/>
                </a:solidFill>
                <a:effectLst/>
                <a:latin typeface="Futura Medium" panose="020B0602020204020303" pitchFamily="34" charset="-79"/>
                <a:ea typeface="+mn-ea"/>
                <a:cs typeface="Futura Medium" panose="020B0602020204020303" pitchFamily="34" charset="-79"/>
              </a:rPr>
              <a:t>Since we have lost all our relatives and children we have to send this letter and APPEEL FOR DONATIONS.</a:t>
            </a:r>
          </a:p>
          <a:p>
            <a:r>
              <a:rPr lang="en-GB" sz="1800" b="0" i="0" kern="1200" dirty="0">
                <a:solidFill>
                  <a:srgbClr val="00303C"/>
                </a:solidFill>
                <a:effectLst/>
                <a:latin typeface="Futura Medium" panose="020B0602020204020303" pitchFamily="34" charset="-79"/>
                <a:ea typeface="+mn-ea"/>
                <a:cs typeface="Futura Medium" panose="020B0602020204020303" pitchFamily="34" charset="-79"/>
              </a:rPr>
              <a:t>We will be very </a:t>
            </a:r>
            <a:r>
              <a:rPr lang="en-GB" sz="1800" b="0" i="0" kern="1200" dirty="0" err="1">
                <a:solidFill>
                  <a:srgbClr val="00303C"/>
                </a:solidFill>
                <a:effectLst/>
                <a:latin typeface="Futura Medium" panose="020B0602020204020303" pitchFamily="34" charset="-79"/>
                <a:ea typeface="+mn-ea"/>
                <a:cs typeface="Futura Medium" panose="020B0602020204020303" pitchFamily="34" charset="-79"/>
              </a:rPr>
              <a:t>greatfull</a:t>
            </a:r>
            <a:r>
              <a:rPr lang="en-GB" sz="1800" b="0" i="0" kern="1200" dirty="0">
                <a:solidFill>
                  <a:srgbClr val="00303C"/>
                </a:solidFill>
                <a:effectLst/>
                <a:latin typeface="Futura Medium" panose="020B0602020204020303" pitchFamily="34" charset="-79"/>
                <a:ea typeface="+mn-ea"/>
                <a:cs typeface="Futura Medium" panose="020B0602020204020303" pitchFamily="34" charset="-79"/>
              </a:rPr>
              <a:t> for any money you can send to help us get our </a:t>
            </a:r>
            <a:r>
              <a:rPr lang="en-GB" sz="1800" b="0" i="0" kern="1200" dirty="0" err="1">
                <a:solidFill>
                  <a:srgbClr val="00303C"/>
                </a:solidFill>
                <a:effectLst/>
                <a:latin typeface="Futura Medium" panose="020B0602020204020303" pitchFamily="34" charset="-79"/>
                <a:ea typeface="+mn-ea"/>
                <a:cs typeface="Futura Medium" panose="020B0602020204020303" pitchFamily="34" charset="-79"/>
              </a:rPr>
              <a:t>busness</a:t>
            </a:r>
            <a:r>
              <a:rPr lang="en-GB" sz="1800" b="0" i="0" kern="1200" dirty="0">
                <a:solidFill>
                  <a:srgbClr val="00303C"/>
                </a:solidFill>
                <a:effectLst/>
                <a:latin typeface="Futura Medium" panose="020B0602020204020303" pitchFamily="34" charset="-79"/>
                <a:ea typeface="+mn-ea"/>
                <a:cs typeface="Futura Medium" panose="020B0602020204020303" pitchFamily="34" charset="-79"/>
              </a:rPr>
              <a:t> started again.</a:t>
            </a:r>
          </a:p>
          <a:p>
            <a:r>
              <a:rPr lang="en-GB" sz="1800" b="0" i="0" kern="1200" dirty="0">
                <a:solidFill>
                  <a:srgbClr val="00303C"/>
                </a:solidFill>
                <a:effectLst/>
                <a:latin typeface="Futura Medium" panose="020B0602020204020303" pitchFamily="34" charset="-79"/>
                <a:ea typeface="+mn-ea"/>
                <a:cs typeface="Futura Medium" panose="020B0602020204020303" pitchFamily="34" charset="-79"/>
              </a:rPr>
              <a:t>This letter is being sent to lots of people in the hope that we get help to get food. The United Nations help a bit but not much.</a:t>
            </a:r>
          </a:p>
          <a:p>
            <a:r>
              <a:rPr lang="en-GB" sz="1800" b="0" i="0" kern="1200" dirty="0">
                <a:solidFill>
                  <a:srgbClr val="00303C"/>
                </a:solidFill>
                <a:effectLst/>
                <a:latin typeface="Futura Medium" panose="020B0602020204020303" pitchFamily="34" charset="-79"/>
                <a:ea typeface="+mn-ea"/>
                <a:cs typeface="Futura Medium" panose="020B0602020204020303" pitchFamily="34" charset="-79"/>
              </a:rPr>
              <a:t>We prey to God and Allah that you will help us. Please click on this link to send your bank </a:t>
            </a:r>
            <a:r>
              <a:rPr lang="en-GB" sz="1800" b="0" i="0" kern="1200" dirty="0" err="1">
                <a:solidFill>
                  <a:srgbClr val="00303C"/>
                </a:solidFill>
                <a:effectLst/>
                <a:latin typeface="Futura Medium" panose="020B0602020204020303" pitchFamily="34" charset="-79"/>
                <a:ea typeface="+mn-ea"/>
                <a:cs typeface="Futura Medium" panose="020B0602020204020303" pitchFamily="34" charset="-79"/>
              </a:rPr>
              <a:t>detales</a:t>
            </a:r>
            <a:r>
              <a:rPr lang="en-GB" sz="1800" b="0" i="0" kern="1200" dirty="0">
                <a:solidFill>
                  <a:srgbClr val="00303C"/>
                </a:solidFill>
                <a:effectLst/>
                <a:latin typeface="Futura Medium" panose="020B0602020204020303" pitchFamily="34" charset="-79"/>
                <a:ea typeface="+mn-ea"/>
                <a:cs typeface="Futura Medium" panose="020B0602020204020303" pitchFamily="34" charset="-79"/>
              </a:rPr>
              <a:t> with a little donation </a:t>
            </a:r>
            <a:br>
              <a:rPr lang="en-GB" sz="1800" b="0" i="0" kern="1200" dirty="0">
                <a:solidFill>
                  <a:srgbClr val="00303C"/>
                </a:solidFill>
                <a:effectLst/>
                <a:latin typeface="Futura Medium" panose="020B0602020204020303" pitchFamily="34" charset="-79"/>
                <a:ea typeface="+mn-ea"/>
                <a:cs typeface="Futura Medium" panose="020B0602020204020303" pitchFamily="34" charset="-79"/>
              </a:rPr>
            </a:br>
            <a:r>
              <a:rPr lang="en-GB" sz="1800" b="0" i="0" kern="1200" dirty="0" err="1">
                <a:solidFill>
                  <a:srgbClr val="A41A3E"/>
                </a:solidFill>
                <a:effectLst/>
                <a:latin typeface="Futura Medium" panose="020B0602020204020303" pitchFamily="34" charset="-79"/>
                <a:ea typeface="+mn-ea"/>
                <a:cs typeface="Futura Medium" panose="020B0602020204020303" pitchFamily="34" charset="-79"/>
              </a:rPr>
              <a:t>sunami-appeal.com</a:t>
            </a:r>
            <a:r>
              <a:rPr lang="en-GB" sz="1800" b="0" i="0" kern="1200" dirty="0">
                <a:solidFill>
                  <a:srgbClr val="A41A3E"/>
                </a:solidFill>
                <a:effectLst/>
                <a:latin typeface="Futura Medium" panose="020B0602020204020303" pitchFamily="34" charset="-79"/>
                <a:ea typeface="+mn-ea"/>
                <a:cs typeface="Futura Medium" panose="020B0602020204020303" pitchFamily="34" charset="-79"/>
              </a:rPr>
              <a:t> </a:t>
            </a:r>
          </a:p>
          <a:p>
            <a:r>
              <a:rPr lang="en-GB" sz="1800" b="0" i="0" kern="1200" dirty="0">
                <a:solidFill>
                  <a:srgbClr val="00303C"/>
                </a:solidFill>
                <a:effectLst/>
                <a:latin typeface="Futura Medium" panose="020B0602020204020303" pitchFamily="34" charset="-79"/>
                <a:ea typeface="+mn-ea"/>
                <a:cs typeface="Futura Medium" panose="020B0602020204020303" pitchFamily="34" charset="-79"/>
              </a:rPr>
              <a:t>Thank you</a:t>
            </a:r>
          </a:p>
        </p:txBody>
      </p:sp>
    </p:spTree>
    <p:extLst>
      <p:ext uri="{BB962C8B-B14F-4D97-AF65-F5344CB8AC3E}">
        <p14:creationId xmlns:p14="http://schemas.microsoft.com/office/powerpoint/2010/main" val="41284528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A7FF956-B4BD-9442-8D35-FE5B5195DB91}"/>
              </a:ext>
            </a:extLst>
          </p:cNvPr>
          <p:cNvSpPr/>
          <p:nvPr/>
        </p:nvSpPr>
        <p:spPr>
          <a:xfrm>
            <a:off x="622366" y="510139"/>
            <a:ext cx="10947270" cy="40907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BE3093C5-C3F6-284A-8462-A0AC63CE220A}"/>
              </a:ext>
            </a:extLst>
          </p:cNvPr>
          <p:cNvSpPr/>
          <p:nvPr/>
        </p:nvSpPr>
        <p:spPr>
          <a:xfrm>
            <a:off x="757944" y="661383"/>
            <a:ext cx="10811690" cy="3785652"/>
          </a:xfrm>
          <a:prstGeom prst="rect">
            <a:avLst/>
          </a:prstGeom>
        </p:spPr>
        <p:txBody>
          <a:bodyPr wrap="square">
            <a:spAutoFit/>
          </a:bodyPr>
          <a:lstStyle/>
          <a:p>
            <a:r>
              <a:rPr lang="en-GB" sz="2400" dirty="0">
                <a:solidFill>
                  <a:srgbClr val="00B0F0"/>
                </a:solidFill>
                <a:effectLst/>
                <a:latin typeface="Futura" panose="020B0602020204020303" pitchFamily="34" charset="-79"/>
                <a:cs typeface="Futura" panose="020B0602020204020303" pitchFamily="34" charset="-79"/>
              </a:rPr>
              <a:t>Email 3</a:t>
            </a:r>
          </a:p>
          <a:p>
            <a:r>
              <a:rPr lang="en-GB" sz="1800" b="0" i="0" kern="1200" dirty="0">
                <a:solidFill>
                  <a:srgbClr val="00303C"/>
                </a:solidFill>
                <a:effectLst/>
                <a:latin typeface="Futura Medium" panose="020B0602020204020303" pitchFamily="34" charset="-79"/>
                <a:ea typeface="+mn-ea"/>
                <a:cs typeface="Futura Medium" panose="020B0602020204020303" pitchFamily="34" charset="-79"/>
              </a:rPr>
              <a:t>From: Windows Live Team &lt;</a:t>
            </a:r>
            <a:r>
              <a:rPr lang="en-GB" sz="1800" b="0" i="0" kern="1200" dirty="0" err="1">
                <a:solidFill>
                  <a:srgbClr val="00303C"/>
                </a:solidFill>
                <a:effectLst/>
                <a:latin typeface="Futura Medium" panose="020B0602020204020303" pitchFamily="34" charset="-79"/>
                <a:ea typeface="+mn-ea"/>
                <a:cs typeface="Futura Medium" panose="020B0602020204020303" pitchFamily="34" charset="-79"/>
              </a:rPr>
              <a:t>mail.check@netscape.com</a:t>
            </a:r>
            <a:r>
              <a:rPr lang="en-GB" sz="1800" b="0" i="0" kern="1200" dirty="0">
                <a:solidFill>
                  <a:srgbClr val="00303C"/>
                </a:solidFill>
                <a:effectLst/>
                <a:latin typeface="Futura Medium" panose="020B0602020204020303" pitchFamily="34" charset="-79"/>
                <a:ea typeface="+mn-ea"/>
                <a:cs typeface="Futura Medium" panose="020B0602020204020303" pitchFamily="34" charset="-79"/>
              </a:rPr>
              <a:t>&gt;</a:t>
            </a:r>
          </a:p>
          <a:p>
            <a:r>
              <a:rPr lang="en-GB" sz="1800" b="0" i="0" kern="1200" dirty="0">
                <a:solidFill>
                  <a:srgbClr val="00303C"/>
                </a:solidFill>
                <a:effectLst/>
                <a:latin typeface="Futura Medium" panose="020B0602020204020303" pitchFamily="34" charset="-79"/>
                <a:ea typeface="+mn-ea"/>
                <a:cs typeface="Futura Medium" panose="020B0602020204020303" pitchFamily="34" charset="-79"/>
              </a:rPr>
              <a:t>Subject: </a:t>
            </a:r>
            <a:r>
              <a:rPr lang="en-GB" sz="1800" b="1" i="0" kern="1200" dirty="0">
                <a:solidFill>
                  <a:srgbClr val="00303C"/>
                </a:solidFill>
                <a:effectLst/>
                <a:latin typeface="Futura" panose="020B0602020204020303" pitchFamily="34" charset="-79"/>
                <a:ea typeface="+mn-ea"/>
                <a:cs typeface="Futura" panose="020B0602020204020303" pitchFamily="34" charset="-79"/>
              </a:rPr>
              <a:t>Storage limit reached – act now! </a:t>
            </a:r>
          </a:p>
          <a:p>
            <a:endParaRPr lang="en-GB" sz="1800" b="0" i="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b="0" i="0" kern="1200" dirty="0">
                <a:solidFill>
                  <a:srgbClr val="00303C"/>
                </a:solidFill>
                <a:effectLst/>
                <a:latin typeface="Futura Medium" panose="020B0602020204020303" pitchFamily="34" charset="-79"/>
                <a:ea typeface="+mn-ea"/>
                <a:cs typeface="Futura Medium" panose="020B0602020204020303" pitchFamily="34" charset="-79"/>
              </a:rPr>
              <a:t>Dear User</a:t>
            </a:r>
          </a:p>
          <a:p>
            <a:r>
              <a:rPr lang="en-GB" sz="1800" b="0" i="0" kern="1200" dirty="0">
                <a:solidFill>
                  <a:srgbClr val="00303C"/>
                </a:solidFill>
                <a:effectLst/>
                <a:latin typeface="Futura Medium" panose="020B0602020204020303" pitchFamily="34" charset="-79"/>
                <a:ea typeface="+mn-ea"/>
                <a:cs typeface="Futura Medium" panose="020B0602020204020303" pitchFamily="34" charset="-79"/>
              </a:rPr>
              <a:t>Courtesy notice from the admin team</a:t>
            </a:r>
          </a:p>
          <a:p>
            <a:r>
              <a:rPr lang="en-GB" sz="1800" b="0" i="0" kern="1200" dirty="0">
                <a:solidFill>
                  <a:srgbClr val="00303C"/>
                </a:solidFill>
                <a:effectLst/>
                <a:latin typeface="Futura Medium" panose="020B0602020204020303" pitchFamily="34" charset="-79"/>
                <a:ea typeface="+mn-ea"/>
                <a:cs typeface="Futura Medium" panose="020B0602020204020303" pitchFamily="34" charset="-79"/>
              </a:rPr>
              <a:t>You have reached the storage limit for your mailbox on the database server</a:t>
            </a:r>
          </a:p>
          <a:p>
            <a:r>
              <a:rPr lang="en-GB" sz="1800" b="0" i="0" kern="1200" dirty="0">
                <a:solidFill>
                  <a:srgbClr val="00303C"/>
                </a:solidFill>
                <a:effectLst/>
                <a:latin typeface="Futura Medium" panose="020B0602020204020303" pitchFamily="34" charset="-79"/>
                <a:ea typeface="+mn-ea"/>
                <a:cs typeface="Futura Medium" panose="020B0602020204020303" pitchFamily="34" charset="-79"/>
              </a:rPr>
              <a:t>You will be blocked from sending or receiving new messages if your email is not verified within 48 hours</a:t>
            </a:r>
          </a:p>
          <a:p>
            <a:r>
              <a:rPr lang="en-GB" sz="1800" b="0" i="0" kern="1200" dirty="0">
                <a:solidFill>
                  <a:srgbClr val="00303C"/>
                </a:solidFill>
                <a:effectLst/>
                <a:latin typeface="Futura Medium" panose="020B0602020204020303" pitchFamily="34" charset="-79"/>
                <a:ea typeface="+mn-ea"/>
                <a:cs typeface="Futura Medium" panose="020B0602020204020303" pitchFamily="34" charset="-79"/>
              </a:rPr>
              <a:t>Please click BELOW to verify and access e-mail restore</a:t>
            </a:r>
          </a:p>
          <a:p>
            <a:r>
              <a:rPr lang="en-GB" sz="1800" b="0" i="0" kern="1200" dirty="0">
                <a:solidFill>
                  <a:srgbClr val="A41A3E"/>
                </a:solidFill>
                <a:effectLst/>
                <a:latin typeface="Futura Medium" panose="020B0602020204020303" pitchFamily="34" charset="-79"/>
                <a:ea typeface="+mn-ea"/>
                <a:cs typeface="Futura Medium" panose="020B0602020204020303" pitchFamily="34" charset="-79"/>
              </a:rPr>
              <a:t>CLICK HERE</a:t>
            </a:r>
          </a:p>
          <a:p>
            <a:r>
              <a:rPr lang="en-GB" sz="1800" b="0" i="0" kern="1200" dirty="0">
                <a:solidFill>
                  <a:srgbClr val="00303C"/>
                </a:solidFill>
                <a:effectLst/>
                <a:latin typeface="Futura Medium" panose="020B0602020204020303" pitchFamily="34" charset="-79"/>
                <a:ea typeface="+mn-ea"/>
                <a:cs typeface="Futura Medium" panose="020B0602020204020303" pitchFamily="34" charset="-79"/>
              </a:rPr>
              <a:t>Thanks</a:t>
            </a:r>
          </a:p>
          <a:p>
            <a:r>
              <a:rPr lang="en-GB" sz="1800" b="0" i="0" kern="1200" dirty="0">
                <a:solidFill>
                  <a:srgbClr val="00303C"/>
                </a:solidFill>
                <a:effectLst/>
                <a:latin typeface="Futura Medium" panose="020B0602020204020303" pitchFamily="34" charset="-79"/>
                <a:ea typeface="+mn-ea"/>
                <a:cs typeface="Futura Medium" panose="020B0602020204020303" pitchFamily="34" charset="-79"/>
              </a:rPr>
              <a:t>WINDOWS LIVE TEAM</a:t>
            </a:r>
          </a:p>
        </p:txBody>
      </p:sp>
    </p:spTree>
    <p:extLst>
      <p:ext uri="{BB962C8B-B14F-4D97-AF65-F5344CB8AC3E}">
        <p14:creationId xmlns:p14="http://schemas.microsoft.com/office/powerpoint/2010/main" val="11649229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80953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13763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20318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50198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07792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13969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FC93021-A255-2A46-8D2B-D7090D3C0B81}"/>
              </a:ext>
            </a:extLst>
          </p:cNvPr>
          <p:cNvSpPr txBox="1"/>
          <p:nvPr/>
        </p:nvSpPr>
        <p:spPr>
          <a:xfrm>
            <a:off x="1095932" y="471931"/>
            <a:ext cx="5165719"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ACTIVITY</a:t>
            </a:r>
          </a:p>
        </p:txBody>
      </p:sp>
      <p:cxnSp>
        <p:nvCxnSpPr>
          <p:cNvPr id="3" name="Straight Connector 2">
            <a:extLst>
              <a:ext uri="{FF2B5EF4-FFF2-40B4-BE49-F238E27FC236}">
                <a16:creationId xmlns:a16="http://schemas.microsoft.com/office/drawing/2014/main" id="{80651524-D0E6-2146-9F94-2818E2942EB9}"/>
              </a:ext>
            </a:extLst>
          </p:cNvPr>
          <p:cNvCxnSpPr>
            <a:cxnSpLocks/>
          </p:cNvCxnSpPr>
          <p:nvPr/>
        </p:nvCxnSpPr>
        <p:spPr>
          <a:xfrm>
            <a:off x="1190259" y="894051"/>
            <a:ext cx="1334280" cy="0"/>
          </a:xfrm>
          <a:prstGeom prst="line">
            <a:avLst/>
          </a:prstGeom>
          <a:ln>
            <a:solidFill>
              <a:srgbClr val="009FE3"/>
            </a:solidFill>
          </a:ln>
        </p:spPr>
        <p:style>
          <a:lnRef idx="3">
            <a:schemeClr val="accent5"/>
          </a:lnRef>
          <a:fillRef idx="0">
            <a:schemeClr val="accent5"/>
          </a:fillRef>
          <a:effectRef idx="2">
            <a:schemeClr val="accent5"/>
          </a:effectRef>
          <a:fontRef idx="minor">
            <a:schemeClr val="tx1"/>
          </a:fontRef>
        </p:style>
      </p:cxnSp>
      <p:pic>
        <p:nvPicPr>
          <p:cNvPr id="4" name="Picture 3">
            <a:extLst>
              <a:ext uri="{FF2B5EF4-FFF2-40B4-BE49-F238E27FC236}">
                <a16:creationId xmlns:a16="http://schemas.microsoft.com/office/drawing/2014/main" id="{A0B386BB-19A8-F444-8498-E3A14A941F4C}"/>
              </a:ext>
            </a:extLst>
          </p:cNvPr>
          <p:cNvPicPr>
            <a:picLocks noChangeAspect="1"/>
          </p:cNvPicPr>
          <p:nvPr/>
        </p:nvPicPr>
        <p:blipFill>
          <a:blip r:embed="rId2"/>
          <a:stretch>
            <a:fillRect/>
          </a:stretch>
        </p:blipFill>
        <p:spPr>
          <a:xfrm>
            <a:off x="522791" y="382480"/>
            <a:ext cx="602958" cy="602958"/>
          </a:xfrm>
          <a:prstGeom prst="rect">
            <a:avLst/>
          </a:prstGeom>
        </p:spPr>
      </p:pic>
      <p:sp>
        <p:nvSpPr>
          <p:cNvPr id="5" name="Rectangle 4">
            <a:extLst>
              <a:ext uri="{FF2B5EF4-FFF2-40B4-BE49-F238E27FC236}">
                <a16:creationId xmlns:a16="http://schemas.microsoft.com/office/drawing/2014/main" id="{4A0BB2DA-34D9-3147-AAFB-38B561647319}"/>
              </a:ext>
            </a:extLst>
          </p:cNvPr>
          <p:cNvSpPr/>
          <p:nvPr/>
        </p:nvSpPr>
        <p:spPr>
          <a:xfrm>
            <a:off x="522790" y="1040967"/>
            <a:ext cx="11075651" cy="3970318"/>
          </a:xfrm>
          <a:prstGeom prst="rect">
            <a:avLst/>
          </a:prstGeom>
        </p:spPr>
        <p:txBody>
          <a:bodyPr wrap="square">
            <a:spAutoFit/>
          </a:bodyPr>
          <a:lstStyle/>
          <a:p>
            <a:r>
              <a:rPr lang="en-GB" dirty="0">
                <a:solidFill>
                  <a:srgbClr val="00303C"/>
                </a:solidFill>
                <a:effectLst/>
                <a:latin typeface="Futura" panose="020B0602020204020303" pitchFamily="34" charset="-79"/>
                <a:cs typeface="Futura" panose="020B0602020204020303" pitchFamily="34" charset="-79"/>
              </a:rPr>
              <a:t>How to protect yourself against online shopping or auction fraud. </a:t>
            </a:r>
          </a:p>
          <a:p>
            <a:r>
              <a:rPr lang="en-GB" dirty="0">
                <a:solidFill>
                  <a:srgbClr val="00303C"/>
                </a:solidFill>
                <a:effectLst/>
                <a:latin typeface="Futura" panose="020B0602020204020303" pitchFamily="34" charset="-79"/>
                <a:cs typeface="Futura" panose="020B0602020204020303" pitchFamily="34" charset="-79"/>
              </a:rPr>
              <a:t>Read the following tips and then use the words below to fill in the gaps:</a:t>
            </a:r>
          </a:p>
          <a:p>
            <a:endParaRPr lang="en-GB" dirty="0">
              <a:solidFill>
                <a:srgbClr val="00303C"/>
              </a:solidFill>
              <a:effectLst/>
              <a:latin typeface="Futura" panose="020B0602020204020303" pitchFamily="34" charset="-79"/>
              <a:cs typeface="Futura" panose="020B0602020204020303" pitchFamily="34" charset="-79"/>
            </a:endParaRPr>
          </a:p>
          <a:p>
            <a:r>
              <a:rPr lang="en-GB" b="1" dirty="0">
                <a:solidFill>
                  <a:srgbClr val="00303C"/>
                </a:solidFill>
                <a:effectLst/>
                <a:latin typeface="Swiss 721 SWA" panose="020B0504020202020204" pitchFamily="34" charset="0"/>
                <a:cs typeface="Futura" panose="020B0602020204020303" pitchFamily="34" charset="-79"/>
              </a:rPr>
              <a:t>1. </a:t>
            </a:r>
            <a:r>
              <a:rPr lang="en-GB" dirty="0">
                <a:solidFill>
                  <a:srgbClr val="00303C"/>
                </a:solidFill>
                <a:effectLst/>
                <a:latin typeface="Futura" panose="020B0602020204020303" pitchFamily="34" charset="-79"/>
                <a:cs typeface="Futura" panose="020B0602020204020303" pitchFamily="34" charset="-79"/>
              </a:rPr>
              <a:t>When making online payments, only pay for items using a secure payment service – look for a URL  </a:t>
            </a:r>
          </a:p>
          <a:p>
            <a:r>
              <a:rPr lang="en-GB" dirty="0">
                <a:solidFill>
                  <a:srgbClr val="00303C"/>
                </a:solidFill>
                <a:effectLst/>
                <a:latin typeface="Futura" panose="020B0602020204020303" pitchFamily="34" charset="-79"/>
                <a:cs typeface="Futura" panose="020B0602020204020303" pitchFamily="34" charset="-79"/>
              </a:rPr>
              <a:t>    starting with “https” and a closed _______ symbol, or a payment provider such as _________ which  </a:t>
            </a:r>
          </a:p>
          <a:p>
            <a:r>
              <a:rPr lang="en-GB" dirty="0">
                <a:solidFill>
                  <a:srgbClr val="00303C"/>
                </a:solidFill>
                <a:effectLst/>
                <a:latin typeface="Futura" panose="020B0602020204020303" pitchFamily="34" charset="-79"/>
                <a:cs typeface="Futura" panose="020B0602020204020303" pitchFamily="34" charset="-79"/>
              </a:rPr>
              <a:t>    helps to protect you.</a:t>
            </a:r>
          </a:p>
          <a:p>
            <a:endParaRPr lang="en-GB" dirty="0">
              <a:solidFill>
                <a:srgbClr val="00303C"/>
              </a:solidFill>
              <a:effectLst/>
              <a:latin typeface="Futura" panose="020B0602020204020303" pitchFamily="34" charset="-79"/>
              <a:cs typeface="Futura" panose="020B0602020204020303" pitchFamily="34" charset="-79"/>
            </a:endParaRPr>
          </a:p>
          <a:p>
            <a:r>
              <a:rPr lang="en-GB" b="1" dirty="0">
                <a:solidFill>
                  <a:srgbClr val="00303C"/>
                </a:solidFill>
                <a:effectLst/>
                <a:latin typeface="Swiss 721 SWA" panose="020B0504020202020204" pitchFamily="34" charset="0"/>
                <a:cs typeface="Futura" panose="020B0602020204020303" pitchFamily="34" charset="-79"/>
              </a:rPr>
              <a:t>2. </a:t>
            </a:r>
            <a:r>
              <a:rPr lang="en-GB" dirty="0">
                <a:solidFill>
                  <a:srgbClr val="00303C"/>
                </a:solidFill>
                <a:effectLst/>
                <a:latin typeface="Futura" panose="020B0602020204020303" pitchFamily="34" charset="-79"/>
                <a:cs typeface="Futura" panose="020B0602020204020303" pitchFamily="34" charset="-79"/>
              </a:rPr>
              <a:t>Check the website address. A tactic often used by fraudsters is to change the address very _________  </a:t>
            </a:r>
          </a:p>
          <a:p>
            <a:r>
              <a:rPr lang="en-GB" dirty="0">
                <a:solidFill>
                  <a:srgbClr val="00303C"/>
                </a:solidFill>
                <a:effectLst/>
                <a:latin typeface="Futura" panose="020B0602020204020303" pitchFamily="34" charset="-79"/>
                <a:cs typeface="Futura" panose="020B0602020204020303" pitchFamily="34" charset="-79"/>
              </a:rPr>
              <a:t>    (e.g. if they’re spoofing an eBay site they may have an address such as “…@</a:t>
            </a:r>
            <a:r>
              <a:rPr lang="en-GB" dirty="0" err="1">
                <a:solidFill>
                  <a:srgbClr val="00303C"/>
                </a:solidFill>
                <a:effectLst/>
                <a:latin typeface="Futura" panose="020B0602020204020303" pitchFamily="34" charset="-79"/>
                <a:cs typeface="Futura" panose="020B0602020204020303" pitchFamily="34" charset="-79"/>
              </a:rPr>
              <a:t>ebayz.co.uk</a:t>
            </a:r>
            <a:r>
              <a:rPr lang="en-GB" dirty="0">
                <a:solidFill>
                  <a:srgbClr val="00303C"/>
                </a:solidFill>
                <a:effectLst/>
                <a:latin typeface="Futura" panose="020B0602020204020303" pitchFamily="34" charset="-79"/>
                <a:cs typeface="Futura" panose="020B0602020204020303" pitchFamily="34" charset="-79"/>
              </a:rPr>
              <a:t>” whereas  </a:t>
            </a:r>
          </a:p>
          <a:p>
            <a:r>
              <a:rPr lang="en-GB" dirty="0">
                <a:solidFill>
                  <a:srgbClr val="00303C"/>
                </a:solidFill>
                <a:effectLst/>
                <a:latin typeface="Futura" panose="020B0602020204020303" pitchFamily="34" charset="-79"/>
                <a:cs typeface="Futura" panose="020B0602020204020303" pitchFamily="34" charset="-79"/>
              </a:rPr>
              <a:t>    the real site is “…@</a:t>
            </a:r>
            <a:r>
              <a:rPr lang="en-GB" dirty="0" err="1">
                <a:solidFill>
                  <a:srgbClr val="00303C"/>
                </a:solidFill>
                <a:effectLst/>
                <a:latin typeface="Futura" panose="020B0602020204020303" pitchFamily="34" charset="-79"/>
                <a:cs typeface="Futura" panose="020B0602020204020303" pitchFamily="34" charset="-79"/>
              </a:rPr>
              <a:t>ebay.co.uk</a:t>
            </a:r>
            <a:r>
              <a:rPr lang="en-GB" dirty="0">
                <a:solidFill>
                  <a:srgbClr val="00303C"/>
                </a:solidFill>
                <a:effectLst/>
                <a:latin typeface="Futura" panose="020B0602020204020303" pitchFamily="34" charset="-79"/>
                <a:cs typeface="Futura" panose="020B0602020204020303" pitchFamily="34" charset="-79"/>
              </a:rPr>
              <a:t>”). </a:t>
            </a:r>
          </a:p>
          <a:p>
            <a:endParaRPr lang="en-GB" dirty="0">
              <a:solidFill>
                <a:srgbClr val="00303C"/>
              </a:solidFill>
              <a:effectLst/>
              <a:latin typeface="Futura" panose="020B0602020204020303" pitchFamily="34" charset="-79"/>
              <a:cs typeface="Futura" panose="020B0602020204020303" pitchFamily="34" charset="-79"/>
            </a:endParaRPr>
          </a:p>
          <a:p>
            <a:r>
              <a:rPr lang="en-GB" b="1" dirty="0">
                <a:solidFill>
                  <a:srgbClr val="00303C"/>
                </a:solidFill>
                <a:effectLst/>
                <a:latin typeface="Swiss 721 SWA" panose="020B0504020202020204" pitchFamily="34" charset="0"/>
                <a:cs typeface="Futura" panose="020B0602020204020303" pitchFamily="34" charset="-79"/>
              </a:rPr>
              <a:t>3.</a:t>
            </a:r>
            <a:r>
              <a:rPr lang="en-GB" dirty="0">
                <a:solidFill>
                  <a:srgbClr val="00303C"/>
                </a:solidFill>
                <a:effectLst/>
                <a:latin typeface="Futura" panose="020B0602020204020303" pitchFamily="34" charset="-79"/>
                <a:cs typeface="Futura" panose="020B0602020204020303" pitchFamily="34" charset="-79"/>
              </a:rPr>
              <a:t> When using retail websites, find out exactly who you are dealing with. If it is a _________ company,  </a:t>
            </a:r>
          </a:p>
          <a:p>
            <a:r>
              <a:rPr lang="en-GB" dirty="0">
                <a:solidFill>
                  <a:srgbClr val="00303C"/>
                </a:solidFill>
                <a:effectLst/>
                <a:latin typeface="Futura" panose="020B0602020204020303" pitchFamily="34" charset="-79"/>
                <a:cs typeface="Futura" panose="020B0602020204020303" pitchFamily="34" charset="-79"/>
              </a:rPr>
              <a:t>    you are in a much better position to sort out the problem if something goes wrong. </a:t>
            </a:r>
          </a:p>
          <a:p>
            <a:endParaRPr lang="en-GB" dirty="0">
              <a:effectLst/>
              <a:latin typeface="Futura" panose="020B0602020204020303" pitchFamily="34" charset="-79"/>
              <a:cs typeface="Futura" panose="020B0602020204020303" pitchFamily="34" charset="-79"/>
            </a:endParaRPr>
          </a:p>
        </p:txBody>
      </p:sp>
      <p:pic>
        <p:nvPicPr>
          <p:cNvPr id="6" name="Picture 5">
            <a:extLst>
              <a:ext uri="{FF2B5EF4-FFF2-40B4-BE49-F238E27FC236}">
                <a16:creationId xmlns:a16="http://schemas.microsoft.com/office/drawing/2014/main" id="{190E3849-77E6-5C48-81DE-4664043B19DF}"/>
              </a:ext>
            </a:extLst>
          </p:cNvPr>
          <p:cNvPicPr>
            <a:picLocks noChangeAspect="1"/>
          </p:cNvPicPr>
          <p:nvPr/>
        </p:nvPicPr>
        <p:blipFill>
          <a:blip r:embed="rId3"/>
          <a:stretch>
            <a:fillRect/>
          </a:stretch>
        </p:blipFill>
        <p:spPr>
          <a:xfrm>
            <a:off x="682165" y="5005871"/>
            <a:ext cx="10756900" cy="762000"/>
          </a:xfrm>
          <a:prstGeom prst="rect">
            <a:avLst/>
          </a:prstGeom>
        </p:spPr>
      </p:pic>
    </p:spTree>
    <p:extLst>
      <p:ext uri="{BB962C8B-B14F-4D97-AF65-F5344CB8AC3E}">
        <p14:creationId xmlns:p14="http://schemas.microsoft.com/office/powerpoint/2010/main" val="36154605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4125AC3-5A19-C746-B495-012FB1C6640C}"/>
              </a:ext>
            </a:extLst>
          </p:cNvPr>
          <p:cNvSpPr/>
          <p:nvPr/>
        </p:nvSpPr>
        <p:spPr>
          <a:xfrm>
            <a:off x="449177" y="389134"/>
            <a:ext cx="11101137" cy="3693319"/>
          </a:xfrm>
          <a:prstGeom prst="rect">
            <a:avLst/>
          </a:prstGeom>
        </p:spPr>
        <p:txBody>
          <a:bodyPr wrap="square">
            <a:spAutoFit/>
          </a:bodyPr>
          <a:lstStyle/>
          <a:p>
            <a:r>
              <a:rPr lang="en-GB" b="1" dirty="0">
                <a:solidFill>
                  <a:srgbClr val="00303C"/>
                </a:solidFill>
                <a:effectLst/>
                <a:latin typeface="Swiss 721 SWA" panose="020B0504020202020204" pitchFamily="34" charset="0"/>
                <a:cs typeface="Futura" panose="020B0602020204020303" pitchFamily="34" charset="-79"/>
              </a:rPr>
              <a:t>4.</a:t>
            </a:r>
            <a:r>
              <a:rPr lang="en-GB" dirty="0">
                <a:solidFill>
                  <a:srgbClr val="00303C"/>
                </a:solidFill>
                <a:effectLst/>
                <a:latin typeface="Futura" panose="020B0602020204020303" pitchFamily="34" charset="-79"/>
                <a:cs typeface="Futura" panose="020B0602020204020303" pitchFamily="34" charset="-79"/>
              </a:rPr>
              <a:t> Browse the website. Take a couple of minutes to double-check the site. Maybe visit the homepage or  </a:t>
            </a:r>
          </a:p>
          <a:p>
            <a:r>
              <a:rPr lang="en-GB" dirty="0">
                <a:solidFill>
                  <a:srgbClr val="00303C"/>
                </a:solidFill>
                <a:effectLst/>
                <a:latin typeface="Futura" panose="020B0602020204020303" pitchFamily="34" charset="-79"/>
                <a:cs typeface="Futura" panose="020B0602020204020303" pitchFamily="34" charset="-79"/>
              </a:rPr>
              <a:t>    the “About us” pages and read the text there. Watch out for poor __________, such as spelling and  </a:t>
            </a:r>
          </a:p>
          <a:p>
            <a:r>
              <a:rPr lang="en-GB" dirty="0">
                <a:solidFill>
                  <a:srgbClr val="00303C"/>
                </a:solidFill>
                <a:effectLst/>
                <a:latin typeface="Futura" panose="020B0602020204020303" pitchFamily="34" charset="-79"/>
                <a:cs typeface="Futura" panose="020B0602020204020303" pitchFamily="34" charset="-79"/>
              </a:rPr>
              <a:t>    grammar mistakes, or phrases that don’t sound quite right. Any company offering goods or services    </a:t>
            </a:r>
          </a:p>
          <a:p>
            <a:r>
              <a:rPr lang="en-GB" dirty="0">
                <a:solidFill>
                  <a:srgbClr val="00303C"/>
                </a:solidFill>
                <a:effectLst/>
                <a:latin typeface="Futura" panose="020B0602020204020303" pitchFamily="34" charset="-79"/>
                <a:cs typeface="Futura" panose="020B0602020204020303" pitchFamily="34" charset="-79"/>
              </a:rPr>
              <a:t>    should list a place of business, as well as a __________ or email address through which to contact  </a:t>
            </a:r>
          </a:p>
          <a:p>
            <a:r>
              <a:rPr lang="en-GB" dirty="0">
                <a:solidFill>
                  <a:srgbClr val="00303C"/>
                </a:solidFill>
                <a:effectLst/>
                <a:latin typeface="Futura" panose="020B0602020204020303" pitchFamily="34" charset="-79"/>
                <a:cs typeface="Futura" panose="020B0602020204020303" pitchFamily="34" charset="-79"/>
              </a:rPr>
              <a:t>    them. If none of this information is available, you should treat the website as suspicious.</a:t>
            </a:r>
          </a:p>
          <a:p>
            <a:endParaRPr lang="en-GB" dirty="0">
              <a:solidFill>
                <a:srgbClr val="00303C"/>
              </a:solidFill>
              <a:effectLst/>
              <a:latin typeface="Futura" panose="020B0602020204020303" pitchFamily="34" charset="-79"/>
              <a:cs typeface="Futura" panose="020B0602020204020303" pitchFamily="34" charset="-79"/>
            </a:endParaRPr>
          </a:p>
          <a:p>
            <a:r>
              <a:rPr lang="en-GB" b="1" dirty="0">
                <a:solidFill>
                  <a:srgbClr val="00303C"/>
                </a:solidFill>
                <a:effectLst/>
                <a:latin typeface="Swiss 721 SWA" panose="020B0504020202020204" pitchFamily="34" charset="0"/>
                <a:cs typeface="Futura" panose="020B0602020204020303" pitchFamily="34" charset="-79"/>
              </a:rPr>
              <a:t>5.</a:t>
            </a:r>
            <a:r>
              <a:rPr lang="en-GB" dirty="0">
                <a:solidFill>
                  <a:srgbClr val="00303C"/>
                </a:solidFill>
                <a:effectLst/>
                <a:latin typeface="Futura" panose="020B0602020204020303" pitchFamily="34" charset="-79"/>
                <a:cs typeface="Futura" panose="020B0602020204020303" pitchFamily="34" charset="-79"/>
              </a:rPr>
              <a:t> Make sure you read the _________ on the website or seller. This will give you useful information about  </a:t>
            </a:r>
          </a:p>
          <a:p>
            <a:r>
              <a:rPr lang="en-GB" dirty="0">
                <a:solidFill>
                  <a:srgbClr val="00303C"/>
                </a:solidFill>
                <a:effectLst/>
                <a:latin typeface="Futura" panose="020B0602020204020303" pitchFamily="34" charset="-79"/>
                <a:cs typeface="Futura" panose="020B0602020204020303" pitchFamily="34" charset="-79"/>
              </a:rPr>
              <a:t>    recent transactions other buyers have made. Look at reviews across a number of sources, such as  </a:t>
            </a:r>
          </a:p>
          <a:p>
            <a:r>
              <a:rPr lang="en-GB" dirty="0">
                <a:solidFill>
                  <a:srgbClr val="00303C"/>
                </a:solidFill>
                <a:effectLst/>
                <a:latin typeface="Futura" panose="020B0602020204020303" pitchFamily="34" charset="-79"/>
                <a:cs typeface="Futura" panose="020B0602020204020303" pitchFamily="34" charset="-79"/>
              </a:rPr>
              <a:t>    Trustpilot, </a:t>
            </a:r>
            <a:r>
              <a:rPr lang="en-GB" dirty="0" err="1">
                <a:solidFill>
                  <a:srgbClr val="00303C"/>
                </a:solidFill>
                <a:effectLst/>
                <a:latin typeface="Futura" panose="020B0602020204020303" pitchFamily="34" charset="-79"/>
                <a:cs typeface="Futura" panose="020B0602020204020303" pitchFamily="34" charset="-79"/>
              </a:rPr>
              <a:t>Feefo</a:t>
            </a:r>
            <a:r>
              <a:rPr lang="en-GB" dirty="0">
                <a:solidFill>
                  <a:srgbClr val="00303C"/>
                </a:solidFill>
                <a:effectLst/>
                <a:latin typeface="Futura" panose="020B0602020204020303" pitchFamily="34" charset="-79"/>
                <a:cs typeface="Futura" panose="020B0602020204020303" pitchFamily="34" charset="-79"/>
              </a:rPr>
              <a:t> or </a:t>
            </a:r>
            <a:r>
              <a:rPr lang="en-GB" dirty="0" err="1">
                <a:solidFill>
                  <a:srgbClr val="00303C"/>
                </a:solidFill>
                <a:effectLst/>
                <a:latin typeface="Futura" panose="020B0602020204020303" pitchFamily="34" charset="-79"/>
                <a:cs typeface="Futura" panose="020B0602020204020303" pitchFamily="34" charset="-79"/>
              </a:rPr>
              <a:t>Sitejabber</a:t>
            </a:r>
            <a:r>
              <a:rPr lang="en-GB" dirty="0">
                <a:solidFill>
                  <a:srgbClr val="00303C"/>
                </a:solidFill>
                <a:effectLst/>
                <a:latin typeface="Futura" panose="020B0602020204020303" pitchFamily="34" charset="-79"/>
                <a:cs typeface="Futura" panose="020B0602020204020303" pitchFamily="34" charset="-79"/>
              </a:rPr>
              <a:t>, which aggregate customer reviews. </a:t>
            </a:r>
          </a:p>
          <a:p>
            <a:endParaRPr lang="en-GB" dirty="0">
              <a:solidFill>
                <a:srgbClr val="00303C"/>
              </a:solidFill>
              <a:effectLst/>
              <a:latin typeface="Futura" panose="020B0602020204020303" pitchFamily="34" charset="-79"/>
              <a:cs typeface="Futura" panose="020B0602020204020303" pitchFamily="34" charset="-79"/>
            </a:endParaRPr>
          </a:p>
          <a:p>
            <a:r>
              <a:rPr lang="en-GB" b="1" dirty="0">
                <a:solidFill>
                  <a:srgbClr val="00303C"/>
                </a:solidFill>
                <a:effectLst/>
                <a:latin typeface="Swiss 721 SWA" panose="020B0504020202020204" pitchFamily="34" charset="0"/>
                <a:cs typeface="Futura" panose="020B0602020204020303" pitchFamily="34" charset="-79"/>
              </a:rPr>
              <a:t>6. </a:t>
            </a:r>
            <a:r>
              <a:rPr lang="en-GB" dirty="0">
                <a:solidFill>
                  <a:srgbClr val="00303C"/>
                </a:solidFill>
                <a:effectLst/>
                <a:latin typeface="Futura" panose="020B0602020204020303" pitchFamily="34" charset="-79"/>
                <a:cs typeface="Futura" panose="020B0602020204020303" pitchFamily="34" charset="-79"/>
              </a:rPr>
              <a:t>Check the item’s __________ carefully – ask the seller questions if you’re not sure of something.</a:t>
            </a:r>
          </a:p>
          <a:p>
            <a:endParaRPr lang="en-GB" dirty="0">
              <a:solidFill>
                <a:srgbClr val="00303C"/>
              </a:solidFill>
              <a:effectLst/>
              <a:latin typeface="Futura" panose="020B0602020204020303" pitchFamily="34" charset="-79"/>
              <a:cs typeface="Futura" panose="020B0602020204020303" pitchFamily="34" charset="-79"/>
            </a:endParaRPr>
          </a:p>
          <a:p>
            <a:r>
              <a:rPr lang="en-GB" b="1" dirty="0">
                <a:solidFill>
                  <a:srgbClr val="00303C"/>
                </a:solidFill>
                <a:effectLst/>
                <a:latin typeface="Swiss 721 SWA" panose="020B0504020202020204" pitchFamily="34" charset="0"/>
                <a:cs typeface="Futura" panose="020B0602020204020303" pitchFamily="34" charset="-79"/>
              </a:rPr>
              <a:t>7.</a:t>
            </a:r>
            <a:r>
              <a:rPr lang="en-GB" dirty="0">
                <a:solidFill>
                  <a:srgbClr val="00303C"/>
                </a:solidFill>
                <a:effectLst/>
                <a:latin typeface="Futura" panose="020B0602020204020303" pitchFamily="34" charset="-79"/>
                <a:cs typeface="Futura" panose="020B0602020204020303" pitchFamily="34" charset="-79"/>
              </a:rPr>
              <a:t> Be extremely careful when buying things from people with little or no selling ________.</a:t>
            </a:r>
          </a:p>
        </p:txBody>
      </p:sp>
      <p:pic>
        <p:nvPicPr>
          <p:cNvPr id="3" name="Picture 2">
            <a:extLst>
              <a:ext uri="{FF2B5EF4-FFF2-40B4-BE49-F238E27FC236}">
                <a16:creationId xmlns:a16="http://schemas.microsoft.com/office/drawing/2014/main" id="{B2CB256A-354F-C84F-B67D-338DD4D2E794}"/>
              </a:ext>
            </a:extLst>
          </p:cNvPr>
          <p:cNvPicPr>
            <a:picLocks noChangeAspect="1"/>
          </p:cNvPicPr>
          <p:nvPr/>
        </p:nvPicPr>
        <p:blipFill>
          <a:blip r:embed="rId2"/>
          <a:stretch>
            <a:fillRect/>
          </a:stretch>
        </p:blipFill>
        <p:spPr>
          <a:xfrm>
            <a:off x="682165" y="5005871"/>
            <a:ext cx="10756900" cy="762000"/>
          </a:xfrm>
          <a:prstGeom prst="rect">
            <a:avLst/>
          </a:prstGeom>
        </p:spPr>
      </p:pic>
    </p:spTree>
    <p:extLst>
      <p:ext uri="{BB962C8B-B14F-4D97-AF65-F5344CB8AC3E}">
        <p14:creationId xmlns:p14="http://schemas.microsoft.com/office/powerpoint/2010/main" val="12024167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38935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29548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608125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299998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61652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16877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467789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8F79413-65DB-3F48-9826-68B248C7C911}"/>
              </a:ext>
            </a:extLst>
          </p:cNvPr>
          <p:cNvSpPr txBox="1"/>
          <p:nvPr/>
        </p:nvSpPr>
        <p:spPr>
          <a:xfrm>
            <a:off x="1095932" y="471931"/>
            <a:ext cx="5165719"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ACTIVITY</a:t>
            </a:r>
          </a:p>
        </p:txBody>
      </p:sp>
      <p:cxnSp>
        <p:nvCxnSpPr>
          <p:cNvPr id="3" name="Straight Connector 2">
            <a:extLst>
              <a:ext uri="{FF2B5EF4-FFF2-40B4-BE49-F238E27FC236}">
                <a16:creationId xmlns:a16="http://schemas.microsoft.com/office/drawing/2014/main" id="{D02294BB-88C9-1F44-953E-A7A36BA7F80C}"/>
              </a:ext>
            </a:extLst>
          </p:cNvPr>
          <p:cNvCxnSpPr>
            <a:cxnSpLocks/>
          </p:cNvCxnSpPr>
          <p:nvPr/>
        </p:nvCxnSpPr>
        <p:spPr>
          <a:xfrm>
            <a:off x="1190259" y="894051"/>
            <a:ext cx="1334280" cy="0"/>
          </a:xfrm>
          <a:prstGeom prst="line">
            <a:avLst/>
          </a:prstGeom>
          <a:ln>
            <a:solidFill>
              <a:srgbClr val="009FE3"/>
            </a:solidFill>
          </a:ln>
        </p:spPr>
        <p:style>
          <a:lnRef idx="3">
            <a:schemeClr val="accent5"/>
          </a:lnRef>
          <a:fillRef idx="0">
            <a:schemeClr val="accent5"/>
          </a:fillRef>
          <a:effectRef idx="2">
            <a:schemeClr val="accent5"/>
          </a:effectRef>
          <a:fontRef idx="minor">
            <a:schemeClr val="tx1"/>
          </a:fontRef>
        </p:style>
      </p:cxnSp>
      <p:pic>
        <p:nvPicPr>
          <p:cNvPr id="4" name="Picture 3">
            <a:extLst>
              <a:ext uri="{FF2B5EF4-FFF2-40B4-BE49-F238E27FC236}">
                <a16:creationId xmlns:a16="http://schemas.microsoft.com/office/drawing/2014/main" id="{844D344E-B94A-524F-A134-9E14979224E9}"/>
              </a:ext>
            </a:extLst>
          </p:cNvPr>
          <p:cNvPicPr>
            <a:picLocks noChangeAspect="1"/>
          </p:cNvPicPr>
          <p:nvPr/>
        </p:nvPicPr>
        <p:blipFill>
          <a:blip r:embed="rId2"/>
          <a:stretch>
            <a:fillRect/>
          </a:stretch>
        </p:blipFill>
        <p:spPr>
          <a:xfrm>
            <a:off x="522791" y="382480"/>
            <a:ext cx="602958" cy="602958"/>
          </a:xfrm>
          <a:prstGeom prst="rect">
            <a:avLst/>
          </a:prstGeom>
        </p:spPr>
      </p:pic>
      <p:sp>
        <p:nvSpPr>
          <p:cNvPr id="5" name="Rectangle 4">
            <a:extLst>
              <a:ext uri="{FF2B5EF4-FFF2-40B4-BE49-F238E27FC236}">
                <a16:creationId xmlns:a16="http://schemas.microsoft.com/office/drawing/2014/main" id="{EDD2E864-D2E1-D249-AE18-29CA3133A039}"/>
              </a:ext>
            </a:extLst>
          </p:cNvPr>
          <p:cNvSpPr/>
          <p:nvPr/>
        </p:nvSpPr>
        <p:spPr>
          <a:xfrm>
            <a:off x="522790" y="1130174"/>
            <a:ext cx="10584763" cy="4524315"/>
          </a:xfrm>
          <a:prstGeom prst="rect">
            <a:avLst/>
          </a:prstGeom>
        </p:spPr>
        <p:txBody>
          <a:bodyPr wrap="square">
            <a:spAutoFit/>
          </a:bodyPr>
          <a:lstStyle/>
          <a:p>
            <a:r>
              <a:rPr lang="en-GB" dirty="0">
                <a:solidFill>
                  <a:srgbClr val="00303C"/>
                </a:solidFill>
                <a:effectLst/>
                <a:latin typeface="Futura" panose="020B0602020204020303" pitchFamily="34" charset="-79"/>
                <a:cs typeface="Futura" panose="020B0602020204020303" pitchFamily="34" charset="-79"/>
              </a:rPr>
              <a:t>Here are the top 10 worst passwords of 2019, as published in </a:t>
            </a:r>
            <a:r>
              <a:rPr lang="en-GB" dirty="0" err="1">
                <a:solidFill>
                  <a:srgbClr val="00303C"/>
                </a:solidFill>
                <a:effectLst/>
                <a:latin typeface="Futura" panose="020B0602020204020303" pitchFamily="34" charset="-79"/>
                <a:cs typeface="Futura" panose="020B0602020204020303" pitchFamily="34" charset="-79"/>
              </a:rPr>
              <a:t>SplashData’s</a:t>
            </a:r>
            <a:r>
              <a:rPr lang="en-GB" dirty="0">
                <a:solidFill>
                  <a:srgbClr val="00303C"/>
                </a:solidFill>
                <a:effectLst/>
                <a:latin typeface="Futura" panose="020B0602020204020303" pitchFamily="34" charset="-79"/>
                <a:cs typeface="Futura" panose="020B0602020204020303" pitchFamily="34" charset="-79"/>
              </a:rPr>
              <a:t> “Worst Password List”. In no particular order they are: </a:t>
            </a:r>
          </a:p>
          <a:p>
            <a:endParaRPr lang="en-GB" dirty="0">
              <a:solidFill>
                <a:srgbClr val="00303C"/>
              </a:solidFill>
              <a:effectLst/>
              <a:latin typeface="Futura" panose="020B0602020204020303" pitchFamily="34" charset="-79"/>
              <a:cs typeface="Futura" panose="020B0602020204020303" pitchFamily="34" charset="-79"/>
            </a:endParaRPr>
          </a:p>
          <a:p>
            <a:r>
              <a:rPr lang="en-GB" b="1" i="0" dirty="0" err="1">
                <a:solidFill>
                  <a:srgbClr val="00303C"/>
                </a:solidFill>
                <a:effectLst/>
                <a:latin typeface="Futura" panose="020B0602020204020303" pitchFamily="34" charset="-79"/>
                <a:cs typeface="Futura" panose="020B0602020204020303" pitchFamily="34" charset="-79"/>
              </a:rPr>
              <a:t>Iloveyou</a:t>
            </a:r>
            <a:endParaRPr lang="en-GB" b="1" i="0" dirty="0">
              <a:solidFill>
                <a:srgbClr val="00303C"/>
              </a:solidFill>
              <a:effectLst/>
              <a:latin typeface="Futura" panose="020B0602020204020303" pitchFamily="34" charset="-79"/>
              <a:cs typeface="Futura" panose="020B0602020204020303" pitchFamily="34" charset="-79"/>
            </a:endParaRPr>
          </a:p>
          <a:p>
            <a:r>
              <a:rPr lang="en-GB" b="1" i="0" dirty="0">
                <a:solidFill>
                  <a:srgbClr val="00303C"/>
                </a:solidFill>
                <a:effectLst/>
                <a:latin typeface="Futura" panose="020B0602020204020303" pitchFamily="34" charset="-79"/>
                <a:cs typeface="Futura" panose="020B0602020204020303" pitchFamily="34" charset="-79"/>
              </a:rPr>
              <a:t>Password</a:t>
            </a:r>
          </a:p>
          <a:p>
            <a:r>
              <a:rPr lang="en-GB" b="1" i="0" dirty="0">
                <a:solidFill>
                  <a:srgbClr val="00303C"/>
                </a:solidFill>
                <a:effectLst/>
                <a:latin typeface="Futura" panose="020B0602020204020303" pitchFamily="34" charset="-79"/>
                <a:cs typeface="Futura" panose="020B0602020204020303" pitchFamily="34" charset="-79"/>
              </a:rPr>
              <a:t>Qwerty</a:t>
            </a:r>
          </a:p>
          <a:p>
            <a:r>
              <a:rPr lang="en-GB" b="1" i="0" dirty="0">
                <a:solidFill>
                  <a:srgbClr val="00303C"/>
                </a:solidFill>
                <a:effectLst/>
                <a:latin typeface="Futura" panose="020B0602020204020303" pitchFamily="34" charset="-79"/>
                <a:cs typeface="Futura" panose="020B0602020204020303" pitchFamily="34" charset="-79"/>
              </a:rPr>
              <a:t>111111</a:t>
            </a:r>
          </a:p>
          <a:p>
            <a:r>
              <a:rPr lang="en-GB" b="1" i="0" dirty="0">
                <a:solidFill>
                  <a:srgbClr val="00303C"/>
                </a:solidFill>
                <a:effectLst/>
                <a:latin typeface="Futura" panose="020B0602020204020303" pitchFamily="34" charset="-79"/>
                <a:cs typeface="Futura" panose="020B0602020204020303" pitchFamily="34" charset="-79"/>
              </a:rPr>
              <a:t>123123</a:t>
            </a:r>
          </a:p>
          <a:p>
            <a:r>
              <a:rPr lang="en-GB" b="1" i="0" dirty="0">
                <a:solidFill>
                  <a:srgbClr val="00303C"/>
                </a:solidFill>
                <a:effectLst/>
                <a:latin typeface="Futura" panose="020B0602020204020303" pitchFamily="34" charset="-79"/>
                <a:cs typeface="Futura" panose="020B0602020204020303" pitchFamily="34" charset="-79"/>
              </a:rPr>
              <a:t>12345</a:t>
            </a:r>
          </a:p>
          <a:p>
            <a:r>
              <a:rPr lang="en-GB" b="1" i="0" dirty="0">
                <a:solidFill>
                  <a:srgbClr val="00303C"/>
                </a:solidFill>
                <a:effectLst/>
                <a:latin typeface="Futura" panose="020B0602020204020303" pitchFamily="34" charset="-79"/>
                <a:cs typeface="Futura" panose="020B0602020204020303" pitchFamily="34" charset="-79"/>
              </a:rPr>
              <a:t>123456</a:t>
            </a:r>
          </a:p>
          <a:p>
            <a:r>
              <a:rPr lang="en-GB" b="1" i="0" dirty="0">
                <a:solidFill>
                  <a:srgbClr val="00303C"/>
                </a:solidFill>
                <a:effectLst/>
                <a:latin typeface="Futura" panose="020B0602020204020303" pitchFamily="34" charset="-79"/>
                <a:cs typeface="Futura" panose="020B0602020204020303" pitchFamily="34" charset="-79"/>
              </a:rPr>
              <a:t>1234567</a:t>
            </a:r>
          </a:p>
          <a:p>
            <a:r>
              <a:rPr lang="en-GB" b="1" i="0" dirty="0">
                <a:solidFill>
                  <a:srgbClr val="00303C"/>
                </a:solidFill>
                <a:effectLst/>
                <a:latin typeface="Futura" panose="020B0602020204020303" pitchFamily="34" charset="-79"/>
                <a:cs typeface="Futura" panose="020B0602020204020303" pitchFamily="34" charset="-79"/>
              </a:rPr>
              <a:t>12345678</a:t>
            </a:r>
          </a:p>
          <a:p>
            <a:r>
              <a:rPr lang="en-GB" b="1" i="0" dirty="0">
                <a:solidFill>
                  <a:srgbClr val="00303C"/>
                </a:solidFill>
                <a:effectLst/>
                <a:latin typeface="Futura" panose="020B0602020204020303" pitchFamily="34" charset="-79"/>
                <a:cs typeface="Futura" panose="020B0602020204020303" pitchFamily="34" charset="-79"/>
              </a:rPr>
              <a:t>123456789</a:t>
            </a:r>
          </a:p>
          <a:p>
            <a:endParaRPr lang="en-GB" dirty="0">
              <a:solidFill>
                <a:srgbClr val="00303C"/>
              </a:solidFill>
              <a:effectLst/>
              <a:latin typeface="Swiss 721 SWA" panose="020B0504020202020204" pitchFamily="34" charset="0"/>
            </a:endParaRPr>
          </a:p>
          <a:p>
            <a:r>
              <a:rPr lang="en-GB" dirty="0">
                <a:solidFill>
                  <a:srgbClr val="00303C"/>
                </a:solidFill>
                <a:effectLst/>
                <a:latin typeface="Futura" panose="020B0602020204020303" pitchFamily="34" charset="-79"/>
                <a:cs typeface="Futura" panose="020B0602020204020303" pitchFamily="34" charset="-79"/>
              </a:rPr>
              <a:t>Which do you think is the worst?</a:t>
            </a:r>
          </a:p>
          <a:p>
            <a:r>
              <a:rPr lang="en-GB" dirty="0">
                <a:solidFill>
                  <a:srgbClr val="00303C"/>
                </a:solidFill>
                <a:effectLst/>
                <a:latin typeface="Futura" panose="020B0602020204020303" pitchFamily="34" charset="-79"/>
                <a:cs typeface="Futura" panose="020B0602020204020303" pitchFamily="34" charset="-79"/>
              </a:rPr>
              <a:t>What three rules would you put in place to ensure you had a more secure password?</a:t>
            </a:r>
          </a:p>
        </p:txBody>
      </p:sp>
    </p:spTree>
    <p:extLst>
      <p:ext uri="{BB962C8B-B14F-4D97-AF65-F5344CB8AC3E}">
        <p14:creationId xmlns:p14="http://schemas.microsoft.com/office/powerpoint/2010/main" val="23970405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394727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9639708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92109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8715408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5131008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467796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6ED6951-A329-5B4B-93AA-96BEAB70104A}"/>
              </a:ext>
            </a:extLst>
          </p:cNvPr>
          <p:cNvSpPr txBox="1"/>
          <p:nvPr/>
        </p:nvSpPr>
        <p:spPr>
          <a:xfrm>
            <a:off x="1095932" y="471931"/>
            <a:ext cx="5165719"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ACTIVITY</a:t>
            </a:r>
          </a:p>
        </p:txBody>
      </p:sp>
      <p:cxnSp>
        <p:nvCxnSpPr>
          <p:cNvPr id="3" name="Straight Connector 2">
            <a:extLst>
              <a:ext uri="{FF2B5EF4-FFF2-40B4-BE49-F238E27FC236}">
                <a16:creationId xmlns:a16="http://schemas.microsoft.com/office/drawing/2014/main" id="{2A297A6B-FF98-074C-A05A-15EB427BAD3D}"/>
              </a:ext>
            </a:extLst>
          </p:cNvPr>
          <p:cNvCxnSpPr>
            <a:cxnSpLocks/>
          </p:cNvCxnSpPr>
          <p:nvPr/>
        </p:nvCxnSpPr>
        <p:spPr>
          <a:xfrm>
            <a:off x="1190259" y="894051"/>
            <a:ext cx="1334280" cy="0"/>
          </a:xfrm>
          <a:prstGeom prst="line">
            <a:avLst/>
          </a:prstGeom>
          <a:ln>
            <a:solidFill>
              <a:srgbClr val="009FE3"/>
            </a:solidFill>
          </a:ln>
        </p:spPr>
        <p:style>
          <a:lnRef idx="3">
            <a:schemeClr val="accent5"/>
          </a:lnRef>
          <a:fillRef idx="0">
            <a:schemeClr val="accent5"/>
          </a:fillRef>
          <a:effectRef idx="2">
            <a:schemeClr val="accent5"/>
          </a:effectRef>
          <a:fontRef idx="minor">
            <a:schemeClr val="tx1"/>
          </a:fontRef>
        </p:style>
      </p:cxnSp>
      <p:pic>
        <p:nvPicPr>
          <p:cNvPr id="4" name="Picture 3">
            <a:extLst>
              <a:ext uri="{FF2B5EF4-FFF2-40B4-BE49-F238E27FC236}">
                <a16:creationId xmlns:a16="http://schemas.microsoft.com/office/drawing/2014/main" id="{D76A50D9-61AD-0942-99A4-58CDDF44BFD4}"/>
              </a:ext>
            </a:extLst>
          </p:cNvPr>
          <p:cNvPicPr>
            <a:picLocks noChangeAspect="1"/>
          </p:cNvPicPr>
          <p:nvPr/>
        </p:nvPicPr>
        <p:blipFill>
          <a:blip r:embed="rId2"/>
          <a:stretch>
            <a:fillRect/>
          </a:stretch>
        </p:blipFill>
        <p:spPr>
          <a:xfrm>
            <a:off x="522791" y="382480"/>
            <a:ext cx="602958" cy="602958"/>
          </a:xfrm>
          <a:prstGeom prst="rect">
            <a:avLst/>
          </a:prstGeom>
        </p:spPr>
      </p:pic>
      <p:sp>
        <p:nvSpPr>
          <p:cNvPr id="5" name="Rectangle 4">
            <a:extLst>
              <a:ext uri="{FF2B5EF4-FFF2-40B4-BE49-F238E27FC236}">
                <a16:creationId xmlns:a16="http://schemas.microsoft.com/office/drawing/2014/main" id="{B878B722-80CC-CF4F-8830-E59DFE21BF57}"/>
              </a:ext>
            </a:extLst>
          </p:cNvPr>
          <p:cNvSpPr/>
          <p:nvPr/>
        </p:nvSpPr>
        <p:spPr>
          <a:xfrm>
            <a:off x="522790" y="1215537"/>
            <a:ext cx="11265331" cy="923330"/>
          </a:xfrm>
          <a:prstGeom prst="rect">
            <a:avLst/>
          </a:prstGeom>
        </p:spPr>
        <p:txBody>
          <a:bodyPr wrap="square">
            <a:spAutoFit/>
          </a:bodyPr>
          <a:lstStyle/>
          <a:p>
            <a:r>
              <a:rPr lang="en-GB" dirty="0">
                <a:solidFill>
                  <a:srgbClr val="002F3B"/>
                </a:solidFill>
                <a:effectLst/>
                <a:latin typeface="Futura" panose="020B0602020204020303" pitchFamily="34" charset="-79"/>
                <a:cs typeface="Futura" panose="020B0602020204020303" pitchFamily="34" charset="-79"/>
              </a:rPr>
              <a:t>Go to the Action Fraud website and find out about one type of fraud that you don’t already know about. </a:t>
            </a:r>
          </a:p>
          <a:p>
            <a:endParaRPr lang="en-GB" dirty="0">
              <a:solidFill>
                <a:srgbClr val="002F3B"/>
              </a:solidFill>
              <a:effectLst/>
              <a:latin typeface="Futura" panose="020B0602020204020303" pitchFamily="34" charset="-79"/>
              <a:cs typeface="Futura" panose="020B0602020204020303" pitchFamily="34" charset="-79"/>
            </a:endParaRPr>
          </a:p>
          <a:p>
            <a:r>
              <a:rPr lang="en-GB" dirty="0">
                <a:solidFill>
                  <a:srgbClr val="002F3B"/>
                </a:solidFill>
                <a:effectLst/>
                <a:latin typeface="Futura" panose="020B0602020204020303" pitchFamily="34" charset="-79"/>
                <a:cs typeface="Futura" panose="020B0602020204020303" pitchFamily="34" charset="-79"/>
              </a:rPr>
              <a:t>Explain what it is to your friends/classmates.</a:t>
            </a:r>
          </a:p>
        </p:txBody>
      </p:sp>
    </p:spTree>
    <p:extLst>
      <p:ext uri="{BB962C8B-B14F-4D97-AF65-F5344CB8AC3E}">
        <p14:creationId xmlns:p14="http://schemas.microsoft.com/office/powerpoint/2010/main" val="38607879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515838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11811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327657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9691841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302736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F5B0605-1EDD-DE4D-8E87-DA41F84C99CA}"/>
              </a:ext>
            </a:extLst>
          </p:cNvPr>
          <p:cNvPicPr>
            <a:picLocks noChangeAspect="1"/>
          </p:cNvPicPr>
          <p:nvPr/>
        </p:nvPicPr>
        <p:blipFill>
          <a:blip r:embed="rId2"/>
          <a:stretch>
            <a:fillRect/>
          </a:stretch>
        </p:blipFill>
        <p:spPr>
          <a:xfrm>
            <a:off x="8306602" y="276054"/>
            <a:ext cx="3789145" cy="3673366"/>
          </a:xfrm>
          <a:prstGeom prst="rect">
            <a:avLst/>
          </a:prstGeom>
        </p:spPr>
      </p:pic>
      <p:sp>
        <p:nvSpPr>
          <p:cNvPr id="3" name="TextBox 2">
            <a:extLst>
              <a:ext uri="{FF2B5EF4-FFF2-40B4-BE49-F238E27FC236}">
                <a16:creationId xmlns:a16="http://schemas.microsoft.com/office/drawing/2014/main" id="{594E4E0E-E4F6-DC41-AD69-17CDF1612786}"/>
              </a:ext>
            </a:extLst>
          </p:cNvPr>
          <p:cNvSpPr txBox="1"/>
          <p:nvPr/>
        </p:nvSpPr>
        <p:spPr>
          <a:xfrm>
            <a:off x="1095932" y="471931"/>
            <a:ext cx="5165719"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ACTIVITY</a:t>
            </a:r>
          </a:p>
        </p:txBody>
      </p:sp>
      <p:cxnSp>
        <p:nvCxnSpPr>
          <p:cNvPr id="4" name="Straight Connector 3">
            <a:extLst>
              <a:ext uri="{FF2B5EF4-FFF2-40B4-BE49-F238E27FC236}">
                <a16:creationId xmlns:a16="http://schemas.microsoft.com/office/drawing/2014/main" id="{D72F7B0A-9854-8F4B-9140-ABAF2ACEF567}"/>
              </a:ext>
            </a:extLst>
          </p:cNvPr>
          <p:cNvCxnSpPr>
            <a:cxnSpLocks/>
          </p:cNvCxnSpPr>
          <p:nvPr/>
        </p:nvCxnSpPr>
        <p:spPr>
          <a:xfrm>
            <a:off x="1190259" y="894051"/>
            <a:ext cx="1334280" cy="0"/>
          </a:xfrm>
          <a:prstGeom prst="line">
            <a:avLst/>
          </a:prstGeom>
          <a:ln>
            <a:solidFill>
              <a:srgbClr val="009FE3"/>
            </a:solidFill>
          </a:ln>
        </p:spPr>
        <p:style>
          <a:lnRef idx="3">
            <a:schemeClr val="accent5"/>
          </a:lnRef>
          <a:fillRef idx="0">
            <a:schemeClr val="accent5"/>
          </a:fillRef>
          <a:effectRef idx="2">
            <a:schemeClr val="accent5"/>
          </a:effectRef>
          <a:fontRef idx="minor">
            <a:schemeClr val="tx1"/>
          </a:fontRef>
        </p:style>
      </p:cxnSp>
      <p:pic>
        <p:nvPicPr>
          <p:cNvPr id="5" name="Picture 4">
            <a:extLst>
              <a:ext uri="{FF2B5EF4-FFF2-40B4-BE49-F238E27FC236}">
                <a16:creationId xmlns:a16="http://schemas.microsoft.com/office/drawing/2014/main" id="{D0D37D92-4C34-B348-BC77-658A10C61F67}"/>
              </a:ext>
            </a:extLst>
          </p:cNvPr>
          <p:cNvPicPr>
            <a:picLocks noChangeAspect="1"/>
          </p:cNvPicPr>
          <p:nvPr/>
        </p:nvPicPr>
        <p:blipFill>
          <a:blip r:embed="rId3"/>
          <a:stretch>
            <a:fillRect/>
          </a:stretch>
        </p:blipFill>
        <p:spPr>
          <a:xfrm>
            <a:off x="522791" y="382480"/>
            <a:ext cx="602958" cy="602958"/>
          </a:xfrm>
          <a:prstGeom prst="rect">
            <a:avLst/>
          </a:prstGeom>
        </p:spPr>
      </p:pic>
      <p:sp>
        <p:nvSpPr>
          <p:cNvPr id="6" name="Rectangle 5">
            <a:extLst>
              <a:ext uri="{FF2B5EF4-FFF2-40B4-BE49-F238E27FC236}">
                <a16:creationId xmlns:a16="http://schemas.microsoft.com/office/drawing/2014/main" id="{40FCE4F2-18E5-3648-8ED2-A16792CDDB41}"/>
              </a:ext>
            </a:extLst>
          </p:cNvPr>
          <p:cNvSpPr/>
          <p:nvPr/>
        </p:nvSpPr>
        <p:spPr>
          <a:xfrm>
            <a:off x="522791" y="1145757"/>
            <a:ext cx="7430883" cy="2585323"/>
          </a:xfrm>
          <a:prstGeom prst="rect">
            <a:avLst/>
          </a:prstGeom>
        </p:spPr>
        <p:txBody>
          <a:bodyPr wrap="square">
            <a:spAutoFit/>
          </a:bodyPr>
          <a:lstStyle/>
          <a:p>
            <a:r>
              <a:rPr lang="en-GB" b="1" dirty="0">
                <a:solidFill>
                  <a:srgbClr val="002F3B"/>
                </a:solidFill>
                <a:effectLst/>
                <a:latin typeface="Swiss 721 SWA" panose="020B0504020202020204" pitchFamily="34" charset="0"/>
                <a:cs typeface="Futura" panose="020B0602020204020303" pitchFamily="34" charset="-79"/>
              </a:rPr>
              <a:t>1.</a:t>
            </a:r>
            <a:r>
              <a:rPr lang="en-GB" dirty="0">
                <a:solidFill>
                  <a:srgbClr val="002F3B"/>
                </a:solidFill>
                <a:effectLst/>
                <a:latin typeface="Futura" panose="020B0602020204020303" pitchFamily="34" charset="-79"/>
                <a:cs typeface="Futura" panose="020B0602020204020303" pitchFamily="34" charset="-79"/>
              </a:rPr>
              <a:t> In your opinion, do you believe the advert to be a genuine job   </a:t>
            </a:r>
          </a:p>
          <a:p>
            <a:r>
              <a:rPr lang="en-GB" dirty="0">
                <a:solidFill>
                  <a:srgbClr val="002F3B"/>
                </a:solidFill>
                <a:effectLst/>
                <a:latin typeface="Futura" panose="020B0602020204020303" pitchFamily="34" charset="-79"/>
                <a:cs typeface="Futura" panose="020B0602020204020303" pitchFamily="34" charset="-79"/>
              </a:rPr>
              <a:t>    advert? If so, why? If not, why not? Explain your answer.</a:t>
            </a:r>
          </a:p>
          <a:p>
            <a:endParaRPr lang="en-GB" dirty="0">
              <a:solidFill>
                <a:srgbClr val="002F3B"/>
              </a:solidFill>
              <a:effectLst/>
              <a:latin typeface="Futura" panose="020B0602020204020303" pitchFamily="34" charset="-79"/>
              <a:cs typeface="Futura" panose="020B0602020204020303" pitchFamily="34" charset="-79"/>
            </a:endParaRPr>
          </a:p>
          <a:p>
            <a:r>
              <a:rPr lang="en-GB" b="1" dirty="0">
                <a:solidFill>
                  <a:srgbClr val="002F3B"/>
                </a:solidFill>
                <a:effectLst/>
                <a:latin typeface="Swiss 721 SWA" panose="020B0504020202020204" pitchFamily="34" charset="0"/>
                <a:cs typeface="Futura" panose="020B0602020204020303" pitchFamily="34" charset="-79"/>
              </a:rPr>
              <a:t>2.</a:t>
            </a:r>
            <a:r>
              <a:rPr lang="en-GB" dirty="0">
                <a:solidFill>
                  <a:srgbClr val="002F3B"/>
                </a:solidFill>
                <a:effectLst/>
                <a:latin typeface="Futura" panose="020B0602020204020303" pitchFamily="34" charset="-79"/>
                <a:cs typeface="Futura" panose="020B0602020204020303" pitchFamily="34" charset="-79"/>
              </a:rPr>
              <a:t> If you thought that the advert wasn’t genuine, who would you  </a:t>
            </a:r>
          </a:p>
          <a:p>
            <a:r>
              <a:rPr lang="en-GB" dirty="0">
                <a:solidFill>
                  <a:srgbClr val="002F3B"/>
                </a:solidFill>
                <a:effectLst/>
                <a:latin typeface="Futura" panose="020B0602020204020303" pitchFamily="34" charset="-79"/>
                <a:cs typeface="Futura" panose="020B0602020204020303" pitchFamily="34" charset="-79"/>
              </a:rPr>
              <a:t>    inform about your concerns?</a:t>
            </a:r>
          </a:p>
          <a:p>
            <a:endParaRPr lang="en-GB" dirty="0">
              <a:solidFill>
                <a:srgbClr val="002F3B"/>
              </a:solidFill>
              <a:effectLst/>
              <a:latin typeface="Futura" panose="020B0602020204020303" pitchFamily="34" charset="-79"/>
              <a:cs typeface="Futura" panose="020B0602020204020303" pitchFamily="34" charset="-79"/>
            </a:endParaRPr>
          </a:p>
          <a:p>
            <a:r>
              <a:rPr lang="en-GB" b="1" dirty="0">
                <a:solidFill>
                  <a:srgbClr val="002F3B"/>
                </a:solidFill>
                <a:effectLst/>
                <a:latin typeface="Swiss 721 SWA" panose="020B0504020202020204" pitchFamily="34" charset="0"/>
                <a:cs typeface="Futura" panose="020B0602020204020303" pitchFamily="34" charset="-79"/>
              </a:rPr>
              <a:t>3.</a:t>
            </a:r>
            <a:r>
              <a:rPr lang="en-GB" dirty="0">
                <a:solidFill>
                  <a:srgbClr val="002F3B"/>
                </a:solidFill>
                <a:effectLst/>
                <a:latin typeface="Futura" panose="020B0602020204020303" pitchFamily="34" charset="-79"/>
                <a:cs typeface="Futura" panose="020B0602020204020303" pitchFamily="34" charset="-79"/>
              </a:rPr>
              <a:t> Using all of your knowledge of security and fraud, design a  </a:t>
            </a:r>
          </a:p>
          <a:p>
            <a:r>
              <a:rPr lang="en-GB" dirty="0">
                <a:solidFill>
                  <a:srgbClr val="002F3B"/>
                </a:solidFill>
                <a:effectLst/>
                <a:latin typeface="Futura" panose="020B0602020204020303" pitchFamily="34" charset="-79"/>
                <a:cs typeface="Futura" panose="020B0602020204020303" pitchFamily="34" charset="-79"/>
              </a:rPr>
              <a:t>    factsheet for young people about how they can identify and avoid  </a:t>
            </a:r>
          </a:p>
          <a:p>
            <a:r>
              <a:rPr lang="en-GB" dirty="0">
                <a:solidFill>
                  <a:srgbClr val="002F3B"/>
                </a:solidFill>
                <a:effectLst/>
                <a:latin typeface="Futura" panose="020B0602020204020303" pitchFamily="34" charset="-79"/>
                <a:cs typeface="Futura" panose="020B0602020204020303" pitchFamily="34" charset="-79"/>
              </a:rPr>
              <a:t>    money mule schemes.</a:t>
            </a:r>
          </a:p>
        </p:txBody>
      </p:sp>
    </p:spTree>
    <p:extLst>
      <p:ext uri="{BB962C8B-B14F-4D97-AF65-F5344CB8AC3E}">
        <p14:creationId xmlns:p14="http://schemas.microsoft.com/office/powerpoint/2010/main" val="77039461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747F6C8-DE8E-F140-AAAE-DEA11FFCF580}"/>
              </a:ext>
            </a:extLst>
          </p:cNvPr>
          <p:cNvSpPr txBox="1"/>
          <p:nvPr/>
        </p:nvSpPr>
        <p:spPr>
          <a:xfrm>
            <a:off x="998229" y="1937053"/>
            <a:ext cx="5165719"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ACTIVITY</a:t>
            </a:r>
          </a:p>
        </p:txBody>
      </p:sp>
      <p:cxnSp>
        <p:nvCxnSpPr>
          <p:cNvPr id="3" name="Straight Connector 2">
            <a:extLst>
              <a:ext uri="{FF2B5EF4-FFF2-40B4-BE49-F238E27FC236}">
                <a16:creationId xmlns:a16="http://schemas.microsoft.com/office/drawing/2014/main" id="{4855B65C-DA9D-A74F-955E-573CC70ED30E}"/>
              </a:ext>
            </a:extLst>
          </p:cNvPr>
          <p:cNvCxnSpPr>
            <a:cxnSpLocks/>
          </p:cNvCxnSpPr>
          <p:nvPr/>
        </p:nvCxnSpPr>
        <p:spPr>
          <a:xfrm>
            <a:off x="1092556" y="2359173"/>
            <a:ext cx="1334280" cy="0"/>
          </a:xfrm>
          <a:prstGeom prst="line">
            <a:avLst/>
          </a:prstGeom>
          <a:ln>
            <a:solidFill>
              <a:srgbClr val="009FE3"/>
            </a:solidFill>
          </a:ln>
        </p:spPr>
        <p:style>
          <a:lnRef idx="3">
            <a:schemeClr val="accent5"/>
          </a:lnRef>
          <a:fillRef idx="0">
            <a:schemeClr val="accent5"/>
          </a:fillRef>
          <a:effectRef idx="2">
            <a:schemeClr val="accent5"/>
          </a:effectRef>
          <a:fontRef idx="minor">
            <a:schemeClr val="tx1"/>
          </a:fontRef>
        </p:style>
      </p:cxnSp>
      <p:pic>
        <p:nvPicPr>
          <p:cNvPr id="4" name="Picture 3">
            <a:extLst>
              <a:ext uri="{FF2B5EF4-FFF2-40B4-BE49-F238E27FC236}">
                <a16:creationId xmlns:a16="http://schemas.microsoft.com/office/drawing/2014/main" id="{930AF298-F313-9D4D-BEAC-C02EC133B9EA}"/>
              </a:ext>
            </a:extLst>
          </p:cNvPr>
          <p:cNvPicPr>
            <a:picLocks noChangeAspect="1"/>
          </p:cNvPicPr>
          <p:nvPr/>
        </p:nvPicPr>
        <p:blipFill>
          <a:blip r:embed="rId2"/>
          <a:stretch>
            <a:fillRect/>
          </a:stretch>
        </p:blipFill>
        <p:spPr>
          <a:xfrm>
            <a:off x="425088" y="1847602"/>
            <a:ext cx="602958" cy="602958"/>
          </a:xfrm>
          <a:prstGeom prst="rect">
            <a:avLst/>
          </a:prstGeom>
        </p:spPr>
      </p:pic>
      <p:sp>
        <p:nvSpPr>
          <p:cNvPr id="5" name="Rectangle 4">
            <a:extLst>
              <a:ext uri="{FF2B5EF4-FFF2-40B4-BE49-F238E27FC236}">
                <a16:creationId xmlns:a16="http://schemas.microsoft.com/office/drawing/2014/main" id="{857BBCA6-2A25-5742-91B5-F6228E02F716}"/>
              </a:ext>
            </a:extLst>
          </p:cNvPr>
          <p:cNvSpPr/>
          <p:nvPr/>
        </p:nvSpPr>
        <p:spPr>
          <a:xfrm>
            <a:off x="425087" y="2540011"/>
            <a:ext cx="11028975" cy="2862322"/>
          </a:xfrm>
          <a:prstGeom prst="rect">
            <a:avLst/>
          </a:prstGeom>
        </p:spPr>
        <p:txBody>
          <a:bodyPr wrap="square">
            <a:spAutoFit/>
          </a:bodyPr>
          <a:lstStyle/>
          <a:p>
            <a:r>
              <a:rPr lang="en-GB" dirty="0">
                <a:solidFill>
                  <a:srgbClr val="00303C"/>
                </a:solidFill>
                <a:effectLst/>
                <a:latin typeface="Futura" panose="020B0602020204020303" pitchFamily="34" charset="-79"/>
                <a:cs typeface="Futura" panose="020B0602020204020303" pitchFamily="34" charset="-79"/>
              </a:rPr>
              <a:t>Write a blog post aimed at alerting young people to identity theft and/or fraud.</a:t>
            </a:r>
          </a:p>
          <a:p>
            <a:r>
              <a:rPr lang="en-GB" dirty="0">
                <a:solidFill>
                  <a:srgbClr val="00303C"/>
                </a:solidFill>
                <a:effectLst/>
                <a:latin typeface="Futura" panose="020B0602020204020303" pitchFamily="34" charset="-79"/>
                <a:cs typeface="Futura" panose="020B0602020204020303" pitchFamily="34" charset="-79"/>
              </a:rPr>
              <a:t>To help you to complete this task look at the following short videos which can be found on YouTube:</a:t>
            </a:r>
          </a:p>
          <a:p>
            <a:endParaRPr lang="en-GB" dirty="0">
              <a:solidFill>
                <a:srgbClr val="00303C"/>
              </a:solidFill>
              <a:effectLst/>
              <a:latin typeface="Futura" panose="020B0602020204020303" pitchFamily="34" charset="-79"/>
              <a:cs typeface="Futura" panose="020B0602020204020303" pitchFamily="34" charset="-79"/>
            </a:endParaRPr>
          </a:p>
          <a:p>
            <a:r>
              <a:rPr lang="en-GB" dirty="0">
                <a:solidFill>
                  <a:srgbClr val="00303C"/>
                </a:solidFill>
                <a:effectLst/>
                <a:latin typeface="Futura" panose="020B0602020204020303" pitchFamily="34" charset="-79"/>
                <a:cs typeface="Futura" panose="020B0602020204020303" pitchFamily="34" charset="-79"/>
              </a:rPr>
              <a:t>• Data to Go (</a:t>
            </a:r>
            <a:r>
              <a:rPr lang="en-GB" dirty="0" err="1">
                <a:solidFill>
                  <a:srgbClr val="00303C"/>
                </a:solidFill>
                <a:effectLst/>
                <a:latin typeface="Futura" panose="020B0602020204020303" pitchFamily="34" charset="-79"/>
                <a:cs typeface="Futura" panose="020B0602020204020303" pitchFamily="34" charset="-79"/>
              </a:rPr>
              <a:t>Cifas</a:t>
            </a:r>
            <a:r>
              <a:rPr lang="en-GB" dirty="0">
                <a:solidFill>
                  <a:srgbClr val="00303C"/>
                </a:solidFill>
                <a:effectLst/>
                <a:latin typeface="Futura" panose="020B0602020204020303" pitchFamily="34" charset="-79"/>
                <a:cs typeface="Futura" panose="020B0602020204020303" pitchFamily="34" charset="-79"/>
              </a:rPr>
              <a:t>) </a:t>
            </a:r>
          </a:p>
          <a:p>
            <a:r>
              <a:rPr lang="en-GB" dirty="0">
                <a:solidFill>
                  <a:srgbClr val="00303C"/>
                </a:solidFill>
                <a:effectLst/>
                <a:latin typeface="Futura" panose="020B0602020204020303" pitchFamily="34" charset="-79"/>
                <a:cs typeface="Futura" panose="020B0602020204020303" pitchFamily="34" charset="-79"/>
              </a:rPr>
              <a:t>• The Devil’s in Your Details online (Action Fraud)</a:t>
            </a:r>
          </a:p>
          <a:p>
            <a:r>
              <a:rPr lang="en-GB" dirty="0">
                <a:solidFill>
                  <a:srgbClr val="00303C"/>
                </a:solidFill>
                <a:effectLst/>
                <a:latin typeface="Futura" panose="020B0602020204020303" pitchFamily="34" charset="-79"/>
                <a:cs typeface="Futura" panose="020B0602020204020303" pitchFamily="34" charset="-79"/>
              </a:rPr>
              <a:t>• The Devil’s in Your Details phone (Action Fraud)</a:t>
            </a:r>
          </a:p>
          <a:p>
            <a:r>
              <a:rPr lang="en-GB" dirty="0">
                <a:solidFill>
                  <a:srgbClr val="00303C"/>
                </a:solidFill>
                <a:effectLst/>
                <a:latin typeface="Futura" panose="020B0602020204020303" pitchFamily="34" charset="-79"/>
                <a:cs typeface="Futura" panose="020B0602020204020303" pitchFamily="34" charset="-79"/>
              </a:rPr>
              <a:t>• Digital Safety TV ads (Barclays)</a:t>
            </a:r>
          </a:p>
          <a:p>
            <a:endParaRPr lang="en-GB" dirty="0">
              <a:solidFill>
                <a:srgbClr val="00303C"/>
              </a:solidFill>
              <a:effectLst/>
              <a:latin typeface="Futura" panose="020B0602020204020303" pitchFamily="34" charset="-79"/>
              <a:cs typeface="Futura" panose="020B0602020204020303" pitchFamily="34" charset="-79"/>
            </a:endParaRPr>
          </a:p>
          <a:p>
            <a:r>
              <a:rPr lang="en-GB" dirty="0">
                <a:solidFill>
                  <a:srgbClr val="00303C"/>
                </a:solidFill>
                <a:effectLst/>
                <a:latin typeface="Futura" panose="020B0602020204020303" pitchFamily="34" charset="-79"/>
                <a:cs typeface="Futura" panose="020B0602020204020303" pitchFamily="34" charset="-79"/>
              </a:rPr>
              <a:t>If you are unsure where to begin, type “How to write a blog post” in your search engine – you will find plenty of advice on the internet.</a:t>
            </a:r>
          </a:p>
        </p:txBody>
      </p:sp>
    </p:spTree>
    <p:extLst>
      <p:ext uri="{BB962C8B-B14F-4D97-AF65-F5344CB8AC3E}">
        <p14:creationId xmlns:p14="http://schemas.microsoft.com/office/powerpoint/2010/main" val="328588506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4298145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002417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017218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82055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24506976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760666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345917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95571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070085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19137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70874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341309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8FED70367EDF0429C7D72D2B9E6CD15" ma:contentTypeVersion="12" ma:contentTypeDescription="Create a new document." ma:contentTypeScope="" ma:versionID="59d02ed0bebd079d3c46a4a402024b63">
  <xsd:schema xmlns:xsd="http://www.w3.org/2001/XMLSchema" xmlns:xs="http://www.w3.org/2001/XMLSchema" xmlns:p="http://schemas.microsoft.com/office/2006/metadata/properties" xmlns:ns3="ad2764ca-0826-48b4-bf14-962cadcbcdea" xmlns:ns4="e84f4d98-5b50-4433-a4a3-32a81decaf38" targetNamespace="http://schemas.microsoft.com/office/2006/metadata/properties" ma:root="true" ma:fieldsID="6fe24759a8098fa2dc6d7b560b0d8d21" ns3:_="" ns4:_="">
    <xsd:import namespace="ad2764ca-0826-48b4-bf14-962cadcbcdea"/>
    <xsd:import namespace="e84f4d98-5b50-4433-a4a3-32a81decaf38"/>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GenerationTime" minOccurs="0"/>
                <xsd:element ref="ns3:MediaServiceEventHashCode" minOccurs="0"/>
                <xsd:element ref="ns3:MediaServiceOCR" minOccurs="0"/>
                <xsd:element ref="ns4:SharedWithUsers" minOccurs="0"/>
                <xsd:element ref="ns4:SharedWithDetails" minOccurs="0"/>
                <xsd:element ref="ns4:SharingHintHash"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d2764ca-0826-48b4-bf14-962cadcbcde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e84f4d98-5b50-4433-a4a3-32a81decaf38"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SharingHintHash" ma:index="17"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74E9CB6-FFED-4D2B-AEA8-D32B4CA2143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d2764ca-0826-48b4-bf14-962cadcbcdea"/>
    <ds:schemaRef ds:uri="e84f4d98-5b50-4433-a4a3-32a81decaf3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82BEDE4-0827-4AE3-8E37-B09D42B3DA00}">
  <ds:schemaRefs>
    <ds:schemaRef ds:uri="http://purl.org/dc/dcmitype/"/>
    <ds:schemaRef ds:uri="http://purl.org/dc/elements/1.1/"/>
    <ds:schemaRef ds:uri="http://schemas.microsoft.com/office/infopath/2007/PartnerControls"/>
    <ds:schemaRef ds:uri="http://www.w3.org/XML/1998/namespace"/>
    <ds:schemaRef ds:uri="http://schemas.microsoft.com/office/2006/documentManagement/types"/>
    <ds:schemaRef ds:uri="http://purl.org/dc/terms/"/>
    <ds:schemaRef ds:uri="e84f4d98-5b50-4433-a4a3-32a81decaf38"/>
    <ds:schemaRef ds:uri="http://schemas.openxmlformats.org/package/2006/metadata/core-properties"/>
    <ds:schemaRef ds:uri="ad2764ca-0826-48b4-bf14-962cadcbcdea"/>
    <ds:schemaRef ds:uri="http://schemas.microsoft.com/office/2006/metadata/properties"/>
  </ds:schemaRefs>
</ds:datastoreItem>
</file>

<file path=customXml/itemProps3.xml><?xml version="1.0" encoding="utf-8"?>
<ds:datastoreItem xmlns:ds="http://schemas.openxmlformats.org/officeDocument/2006/customXml" ds:itemID="{7FE844CF-DC2B-4CA3-8112-4541C62485A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2482</TotalTime>
  <Words>1406</Words>
  <Application>Microsoft Office PowerPoint</Application>
  <PresentationFormat>Widescreen</PresentationFormat>
  <Paragraphs>133</Paragraphs>
  <Slides>52</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52</vt:i4>
      </vt:variant>
    </vt:vector>
  </HeadingPairs>
  <TitlesOfParts>
    <vt:vector size="60" baseType="lpstr">
      <vt:lpstr>Arial</vt:lpstr>
      <vt:lpstr>Calibri</vt:lpstr>
      <vt:lpstr>Calibri Light</vt:lpstr>
      <vt:lpstr>Futura</vt:lpstr>
      <vt:lpstr>FUTURA MEDIUM</vt:lpstr>
      <vt:lpstr>FUTURA MEDIUM</vt:lpstr>
      <vt:lpstr>Swiss 721 SWA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Jennifer Craven</dc:creator>
  <cp:lastModifiedBy>Chloe Shuttlewood</cp:lastModifiedBy>
  <cp:revision>181</cp:revision>
  <dcterms:created xsi:type="dcterms:W3CDTF">2020-11-11T10:55:19Z</dcterms:created>
  <dcterms:modified xsi:type="dcterms:W3CDTF">2021-06-28T13:21:32Z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0x01010058FED70367EDF0429C7D72D2B9E6CD15</vt:lpwstr>
  </property>
</Properties>
</file>